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4" r:id="rId17"/>
    <p:sldId id="295" r:id="rId18"/>
    <p:sldId id="296" r:id="rId19"/>
    <p:sldId id="288" r:id="rId20"/>
    <p:sldId id="289" r:id="rId21"/>
    <p:sldId id="290" r:id="rId22"/>
    <p:sldId id="291" r:id="rId23"/>
    <p:sldId id="292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83" r:id="rId32"/>
    <p:sldId id="284" r:id="rId33"/>
    <p:sldId id="286" r:id="rId34"/>
    <p:sldId id="287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09A91-F030-4F03-A072-3D97D74E2AE5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2B84F-81FD-4CCF-9E55-708FF7238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DA61-6409-4264-BF4A-F0C7CCE27F96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ABC94-BE00-4D58-B82E-87102B480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A741-96B1-43B5-B214-3ED32D7813F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458200" cy="2895600"/>
          </a:xfrm>
        </p:spPr>
        <p:txBody>
          <a:bodyPr>
            <a:noAutofit/>
          </a:bodyPr>
          <a:lstStyle/>
          <a:p>
            <a:pPr algn="ctr"/>
            <a:r>
              <a:rPr lang="en-US" sz="4500" b="1" u="sng" dirty="0" smtClean="0">
                <a:latin typeface="Times New Roman" pitchFamily="18" charset="0"/>
                <a:cs typeface="Times New Roman" pitchFamily="18" charset="0"/>
              </a:rPr>
              <a:t>Presentation on Cross checking of Works inter Circles,  Improvement in Quality of works and O &amp; M </a:t>
            </a:r>
            <a:r>
              <a:rPr lang="en-US" sz="4500" b="1" u="sng" dirty="0" smtClean="0"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45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5562600"/>
            <a:ext cx="8382000" cy="1066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5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By : </a:t>
            </a:r>
            <a:r>
              <a:rPr kumimoji="0" lang="en-US" sz="25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Er</a:t>
            </a:r>
            <a:r>
              <a:rPr kumimoji="0" lang="en-US" sz="25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1" i="0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Avtar</a:t>
            </a:r>
            <a:r>
              <a:rPr kumimoji="0" lang="en-US" sz="25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Singh </a:t>
            </a:r>
            <a:r>
              <a:rPr kumimoji="0" lang="en-US" sz="2500" b="1" i="0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Kalsi</a:t>
            </a:r>
            <a:r>
              <a:rPr lang="en-US" sz="2500" b="1" dirty="0" smtClean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500" b="1" dirty="0" smtClean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Chief Engineer(S), </a:t>
            </a:r>
            <a:r>
              <a:rPr lang="en-US" sz="2500" b="1" dirty="0" err="1" smtClean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PWSSB</a:t>
            </a:r>
            <a:r>
              <a:rPr lang="en-US" sz="2500" b="1" dirty="0" smtClean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500" b="1" dirty="0" err="1" smtClean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Bathinda</a:t>
            </a:r>
            <a:r>
              <a:rPr lang="en-US" sz="2500" b="1" dirty="0" smtClean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29.08.2018</a:t>
            </a:r>
            <a:endParaRPr kumimoji="0" lang="en-US" sz="2500" b="1" i="0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Kharar</a:t>
            </a:r>
            <a:r>
              <a:rPr lang="en-US" dirty="0" smtClean="0"/>
              <a:t> </a:t>
            </a:r>
            <a:r>
              <a:rPr lang="en-US" dirty="0" err="1" smtClean="0"/>
              <a:t>tubewell</a:t>
            </a:r>
            <a:r>
              <a:rPr lang="en-US" dirty="0" smtClean="0"/>
              <a:t> WORK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372600" cy="5486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</a:t>
            </a:r>
            <a:r>
              <a:rPr lang="en-US" sz="2000" dirty="0" smtClean="0">
                <a:solidFill>
                  <a:schemeClr val="tx2"/>
                </a:solidFill>
              </a:rPr>
              <a:t>of Start: 08.12.2016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completion: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07.04.2017/10.07.2018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Agency:</a:t>
            </a:r>
            <a:r>
              <a:rPr lang="en-US" sz="2000" dirty="0" smtClean="0">
                <a:solidFill>
                  <a:schemeClr val="tx2"/>
                </a:solidFill>
              </a:rPr>
              <a:t> M/s Guru Nan </a:t>
            </a:r>
            <a:r>
              <a:rPr lang="en-US" sz="2000" dirty="0" err="1" smtClean="0">
                <a:solidFill>
                  <a:schemeClr val="tx2"/>
                </a:solidFill>
              </a:rPr>
              <a:t>ak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Tubewell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Cost: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121.81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Work</a:t>
            </a:r>
            <a:r>
              <a:rPr lang="en-US" sz="2000" dirty="0" smtClean="0">
                <a:solidFill>
                  <a:schemeClr val="tx2"/>
                </a:solidFill>
              </a:rPr>
              <a:t> Done: </a:t>
            </a:r>
            <a:r>
              <a:rPr lang="en-US" sz="2000" dirty="0" err="1" smtClean="0">
                <a:solidFill>
                  <a:schemeClr val="tx2"/>
                </a:solidFill>
              </a:rPr>
              <a:t>Rs</a:t>
            </a:r>
            <a:r>
              <a:rPr lang="en-US" sz="2000" dirty="0" smtClean="0">
                <a:solidFill>
                  <a:schemeClr val="tx2"/>
                </a:solidFill>
              </a:rPr>
              <a:t> 109.05 </a:t>
            </a:r>
            <a:r>
              <a:rPr lang="en-US" sz="2000" dirty="0" err="1" smtClean="0">
                <a:solidFill>
                  <a:schemeClr val="tx2"/>
                </a:solidFill>
              </a:rPr>
              <a:t>Lacs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Scope: 4 No </a:t>
            </a:r>
            <a:r>
              <a:rPr lang="en-US" sz="2000" dirty="0" err="1" smtClean="0">
                <a:solidFill>
                  <a:schemeClr val="tx2"/>
                </a:solidFill>
              </a:rPr>
              <a:t>tubewell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All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tubewells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Commissioned and working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Chlorinators are not in working condition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Instructions given for proper checking of lowering assembly while execution, using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S&amp;S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Sockets instead of MS sockets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Water samples for Heavy Metals must be got checked for water quality assurance.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O&amp;M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with MC authorities.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PWSSB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staff was well apprised about necessary documents while procuring such as certificate from the manufacturer about strength of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Hypochloride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its shelf period  and its purchase bill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buAutoNum type="arabicPeriod" startAt="4"/>
              <a:defRPr/>
            </a:pP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 startAt="2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lenovo\Downloads\IMG-20180818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990600"/>
            <a:ext cx="287655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NABHA</a:t>
            </a:r>
            <a:r>
              <a:rPr lang="en-US" dirty="0" smtClean="0"/>
              <a:t> sewerage WORK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372600" cy="5486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</a:t>
            </a:r>
            <a:r>
              <a:rPr lang="en-US" sz="2000" dirty="0" smtClean="0">
                <a:solidFill>
                  <a:schemeClr val="tx2"/>
                </a:solidFill>
              </a:rPr>
              <a:t>of Start: 03.10.2016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completion: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02.02.2017/10.06.2018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Agency: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Sh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Kuldeep</a:t>
            </a:r>
            <a:r>
              <a:rPr lang="en-US" sz="2000" dirty="0" smtClean="0">
                <a:solidFill>
                  <a:schemeClr val="tx2"/>
                </a:solidFill>
              </a:rPr>
              <a:t> Singh Cont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Cost: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367.33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Work</a:t>
            </a:r>
            <a:r>
              <a:rPr lang="en-US" sz="2000" dirty="0" smtClean="0">
                <a:solidFill>
                  <a:schemeClr val="tx2"/>
                </a:solidFill>
              </a:rPr>
              <a:t> Done: </a:t>
            </a:r>
            <a:r>
              <a:rPr lang="en-US" sz="2000" dirty="0" err="1" smtClean="0">
                <a:solidFill>
                  <a:schemeClr val="tx2"/>
                </a:solidFill>
              </a:rPr>
              <a:t>Rs</a:t>
            </a:r>
            <a:r>
              <a:rPr lang="en-US" sz="2000" dirty="0" smtClean="0">
                <a:solidFill>
                  <a:schemeClr val="tx2"/>
                </a:solidFill>
              </a:rPr>
              <a:t> 366.88 </a:t>
            </a:r>
            <a:r>
              <a:rPr lang="en-US" sz="2000" dirty="0" err="1" smtClean="0">
                <a:solidFill>
                  <a:schemeClr val="tx2"/>
                </a:solidFill>
              </a:rPr>
              <a:t>Lacs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Scope: Sew= </a:t>
            </a:r>
            <a:r>
              <a:rPr lang="en-US" sz="2000" dirty="0" err="1" smtClean="0">
                <a:solidFill>
                  <a:schemeClr val="tx2"/>
                </a:solidFill>
              </a:rPr>
              <a:t>11.26km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Interlocking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work=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1868sqm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All Sewer lines are Commissioned and working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Half of sew scope not laid on MC request.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The increase in Scope of Interlocking work  at the cost of sewerage needs approval from competent authority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Restoration of roads is OK.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No of Sew connections are less as compared to scope as per actual habitation.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Public awareness program must be conducted to  sensitize public not to use sewerage for disposal of cow dung, plastic carry bags, bottles and dry animal fodder.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More efforts in conjunction with MC authorities are required for achieving  w/s &amp; sew connections as well.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 Construction of  new MPS  &amp;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STP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to be processed at the earliest.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 startAt="2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Users\lenovo\Downloads\IMG-20180823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295400"/>
            <a:ext cx="3581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Ghanaur</a:t>
            </a:r>
            <a:r>
              <a:rPr lang="en-US" dirty="0" smtClean="0"/>
              <a:t> sewerage WORK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372600" cy="5486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</a:t>
            </a:r>
            <a:r>
              <a:rPr lang="en-US" sz="2000" dirty="0" smtClean="0">
                <a:solidFill>
                  <a:schemeClr val="tx2"/>
                </a:solidFill>
              </a:rPr>
              <a:t>of Start: 23.05.2016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completion: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22.12.2016/21.01.2017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Agency: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Sh</a:t>
            </a:r>
            <a:r>
              <a:rPr lang="en-US" sz="2000" dirty="0" smtClean="0">
                <a:solidFill>
                  <a:schemeClr val="tx2"/>
                </a:solidFill>
              </a:rPr>
              <a:t> Jai </a:t>
            </a:r>
            <a:r>
              <a:rPr lang="en-US" sz="2000" dirty="0" err="1" smtClean="0">
                <a:solidFill>
                  <a:schemeClr val="tx2"/>
                </a:solidFill>
              </a:rPr>
              <a:t>Bhushan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Malik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Cost: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500.90Lacs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Work</a:t>
            </a:r>
            <a:r>
              <a:rPr lang="en-US" sz="2000" dirty="0" smtClean="0">
                <a:solidFill>
                  <a:schemeClr val="tx2"/>
                </a:solidFill>
              </a:rPr>
              <a:t> Done: </a:t>
            </a:r>
            <a:r>
              <a:rPr lang="en-US" sz="2000" dirty="0" err="1" smtClean="0">
                <a:solidFill>
                  <a:schemeClr val="tx2"/>
                </a:solidFill>
              </a:rPr>
              <a:t>Rs</a:t>
            </a:r>
            <a:r>
              <a:rPr lang="en-US" sz="2000" dirty="0" smtClean="0">
                <a:solidFill>
                  <a:schemeClr val="tx2"/>
                </a:solidFill>
              </a:rPr>
              <a:t> 500.76 </a:t>
            </a:r>
            <a:r>
              <a:rPr lang="en-US" sz="2000" dirty="0" err="1" smtClean="0">
                <a:solidFill>
                  <a:schemeClr val="tx2"/>
                </a:solidFill>
              </a:rPr>
              <a:t>Lacs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Scope: Sew= </a:t>
            </a:r>
            <a:r>
              <a:rPr lang="en-US" sz="2000" dirty="0" err="1" smtClean="0">
                <a:solidFill>
                  <a:schemeClr val="tx2"/>
                </a:solidFill>
              </a:rPr>
              <a:t>15.28km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All sew lines are Commissioned and working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No of Sew connections are less as compared to scope as per actual habitation.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More efforts  are required in conjunction with MC authorities in achieving sew connections as well.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Restoration of roads is OK.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Public awareness program must be conducted to  sensitize public not to use sewerage for disposal of cow dung, plastic carry bags, bottles and dry animal fodder.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O&amp;M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MPS and maintenance of record needs improvement.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 startAt="2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lenovo\Downloads\IMG-20180823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7200" y="1524000"/>
            <a:ext cx="36068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Samana</a:t>
            </a:r>
            <a:r>
              <a:rPr lang="en-US" dirty="0" smtClean="0"/>
              <a:t> w/s &amp; sewerage WORK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372600" cy="5486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</a:t>
            </a:r>
            <a:r>
              <a:rPr lang="en-US" sz="2000" dirty="0" smtClean="0">
                <a:solidFill>
                  <a:schemeClr val="tx2"/>
                </a:solidFill>
              </a:rPr>
              <a:t>of Start: 05.02.2016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completion: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04.11.2016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Agency: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Sh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Madan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Lal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Bansal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Cost: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355.00Lacs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Work</a:t>
            </a:r>
            <a:r>
              <a:rPr lang="en-US" sz="2000" dirty="0" smtClean="0">
                <a:solidFill>
                  <a:schemeClr val="tx2"/>
                </a:solidFill>
              </a:rPr>
              <a:t> Done: </a:t>
            </a:r>
            <a:r>
              <a:rPr lang="en-US" sz="2000" dirty="0" err="1" smtClean="0">
                <a:solidFill>
                  <a:schemeClr val="tx2"/>
                </a:solidFill>
              </a:rPr>
              <a:t>Rs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353.00Lacs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Scope: Sew= </a:t>
            </a:r>
            <a:r>
              <a:rPr lang="en-US" sz="2000" dirty="0" err="1" smtClean="0">
                <a:solidFill>
                  <a:schemeClr val="tx2"/>
                </a:solidFill>
              </a:rPr>
              <a:t>4.97km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    Water supply=</a:t>
            </a:r>
            <a:r>
              <a:rPr lang="en-US" sz="2000" dirty="0" err="1" smtClean="0">
                <a:solidFill>
                  <a:schemeClr val="tx2"/>
                </a:solidFill>
              </a:rPr>
              <a:t>5.05km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All sew &amp; w/s Commissioned and working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Restoration of roads is OK.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No of w/s &amp; Sew connections are less as compared to scope as per actual habitation.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More efforts  are required in conjunction with MC authorities in achieving sew connections as well.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O&amp;M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with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PWSSB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water testing to be done regularly.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Public awareness program must be conducted to  sensitize public not to use sewerage for disposal of cow dung, plastic carry bags, bottles and dry animal fodder.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 startAt="2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lenovo\Downloads\IMG-20180823-WA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295400"/>
            <a:ext cx="2933700" cy="391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Ghagga</a:t>
            </a:r>
            <a:r>
              <a:rPr lang="en-US" dirty="0" smtClean="0"/>
              <a:t> water supply WORK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372600" cy="548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</a:t>
            </a:r>
            <a:r>
              <a:rPr lang="en-US" sz="2000" dirty="0" smtClean="0">
                <a:solidFill>
                  <a:schemeClr val="tx2"/>
                </a:solidFill>
              </a:rPr>
              <a:t>of Start: 02.05.2016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completion: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01.08.2016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Agency:</a:t>
            </a:r>
            <a:r>
              <a:rPr lang="en-US" sz="2000" dirty="0" smtClean="0">
                <a:solidFill>
                  <a:schemeClr val="tx2"/>
                </a:solidFill>
              </a:rPr>
              <a:t> M/s </a:t>
            </a:r>
            <a:r>
              <a:rPr lang="en-US" sz="2000" dirty="0" err="1" smtClean="0">
                <a:solidFill>
                  <a:schemeClr val="tx2"/>
                </a:solidFill>
              </a:rPr>
              <a:t>Sai</a:t>
            </a:r>
            <a:r>
              <a:rPr lang="en-US" sz="2000" dirty="0" smtClean="0">
                <a:solidFill>
                  <a:schemeClr val="tx2"/>
                </a:solidFill>
              </a:rPr>
              <a:t> Baba Co-op Society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Cost: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18.00Lacs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Work</a:t>
            </a:r>
            <a:r>
              <a:rPr lang="en-US" sz="2000" dirty="0" smtClean="0">
                <a:solidFill>
                  <a:schemeClr val="tx2"/>
                </a:solidFill>
              </a:rPr>
              <a:t> Done: </a:t>
            </a:r>
            <a:r>
              <a:rPr lang="en-US" sz="2000" dirty="0" err="1" smtClean="0">
                <a:solidFill>
                  <a:schemeClr val="tx2"/>
                </a:solidFill>
              </a:rPr>
              <a:t>Rs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16.19Lacs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Scope: w/s= </a:t>
            </a:r>
            <a:r>
              <a:rPr lang="en-US" sz="2000" dirty="0" err="1" smtClean="0">
                <a:solidFill>
                  <a:schemeClr val="tx2"/>
                </a:solidFill>
              </a:rPr>
              <a:t>1.64km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All w/s Commissioned and working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Restoration of roads is OK.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More efforts  are required in conjunction with MC authorities in achieving w/s connections as well.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No sewerage is existing in town.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 startAt="2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Users\lenovo\Downloads\IMG-20180823-WA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8400" y="15240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Patran</a:t>
            </a:r>
            <a:r>
              <a:rPr lang="en-US" dirty="0" smtClean="0"/>
              <a:t> water supply, </a:t>
            </a:r>
            <a:r>
              <a:rPr lang="en-US" dirty="0" err="1" smtClean="0"/>
              <a:t>ohsr</a:t>
            </a:r>
            <a:r>
              <a:rPr lang="en-US" dirty="0" smtClean="0"/>
              <a:t>  &amp; sew WORK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372600" cy="5486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</a:t>
            </a:r>
            <a:r>
              <a:rPr lang="en-US" sz="2000" dirty="0" smtClean="0">
                <a:solidFill>
                  <a:schemeClr val="tx2"/>
                </a:solidFill>
              </a:rPr>
              <a:t>of Start: 05.02.2016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completion: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04.11.2016/31.07.2018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Agency:</a:t>
            </a:r>
            <a:r>
              <a:rPr lang="en-US" sz="2000" dirty="0" smtClean="0">
                <a:solidFill>
                  <a:schemeClr val="tx2"/>
                </a:solidFill>
              </a:rPr>
              <a:t> M/s R G Industries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Cost: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453.00Lacs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Work</a:t>
            </a:r>
            <a:r>
              <a:rPr lang="en-US" sz="2000" dirty="0" smtClean="0">
                <a:solidFill>
                  <a:schemeClr val="tx2"/>
                </a:solidFill>
              </a:rPr>
              <a:t> Done: </a:t>
            </a:r>
            <a:r>
              <a:rPr lang="en-US" sz="2000" dirty="0" err="1" smtClean="0">
                <a:solidFill>
                  <a:schemeClr val="tx2"/>
                </a:solidFill>
              </a:rPr>
              <a:t>Rs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417.00Lacs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Scope: w/s= </a:t>
            </a:r>
            <a:r>
              <a:rPr lang="en-US" sz="2000" dirty="0" err="1" smtClean="0">
                <a:solidFill>
                  <a:schemeClr val="tx2"/>
                </a:solidFill>
              </a:rPr>
              <a:t>7.86km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Sew =</a:t>
            </a:r>
            <a:r>
              <a:rPr lang="en-US" sz="2000" dirty="0" err="1" smtClean="0">
                <a:solidFill>
                  <a:schemeClr val="tx2"/>
                </a:solidFill>
              </a:rPr>
              <a:t>8.31km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OHSR =1 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All w/s &amp; sew Commissioned and working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More efforts  are required in conjunction with MC authorities in achieving w/s &amp; sew connections as well.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3.Public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awareness program must be conducted to  sensitize public not to use sewerage for disposal of cow dung, plastic carry bags, bottles and dry animal fodder.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OHSR is working properly.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O&amp;M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with MC authorities.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Restoration of roads is OK.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Users\lenovo\Downloads\IMG-20180823-WA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219199"/>
            <a:ext cx="23622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CHECKING OF </a:t>
            </a:r>
            <a:r>
              <a:rPr lang="en-US" dirty="0" err="1" smtClean="0"/>
              <a:t>BATHINDA</a:t>
            </a:r>
            <a:r>
              <a:rPr lang="en-US" dirty="0" smtClean="0"/>
              <a:t> CIRCLE WORKS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371600"/>
            <a:ext cx="9372600" cy="548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SITE</a:t>
            </a:r>
            <a:r>
              <a:rPr lang="en-US" sz="2000" baseline="0" dirty="0" smtClean="0">
                <a:solidFill>
                  <a:schemeClr val="tx2"/>
                </a:solidFill>
              </a:rPr>
              <a:t>:</a:t>
            </a:r>
            <a:r>
              <a:rPr lang="en-US" sz="2000" dirty="0" smtClean="0">
                <a:solidFill>
                  <a:schemeClr val="tx2"/>
                </a:solidFill>
              </a:rPr>
              <a:t> Checking of 4.5 </a:t>
            </a:r>
            <a:r>
              <a:rPr lang="en-US" sz="2000" dirty="0" err="1" smtClean="0">
                <a:solidFill>
                  <a:schemeClr val="tx2"/>
                </a:solidFill>
              </a:rPr>
              <a:t>MLD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STP</a:t>
            </a:r>
            <a:r>
              <a:rPr lang="en-US" sz="2000" dirty="0" smtClean="0">
                <a:solidFill>
                  <a:schemeClr val="tx2"/>
                </a:solidFill>
              </a:rPr>
              <a:t> at Dairy Complex visited on 02.08.2018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The shuttering work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MPS of 4.5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mld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cap ASP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STP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in progress.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Progress of work slow. 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Agency has been asked to employ more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equipment to speed up the work.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Similarly progress of construction of aeration tank, clarifier and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ccty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also slow.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To start work of laying of 500 mm DI pipe,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has been directed to pursue case of payment of 0.96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lacs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PWD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from earliest.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Restoration of roads is OK.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 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Material testing equipments for checking of  FM of fine and course aggregate and  installation of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CTM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for  cube strength test has been installed at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STP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Site. 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CHECKING OF </a:t>
            </a:r>
            <a:r>
              <a:rPr lang="en-US" dirty="0" err="1" smtClean="0"/>
              <a:t>BATHINDA</a:t>
            </a:r>
            <a:r>
              <a:rPr lang="en-US" dirty="0" smtClean="0"/>
              <a:t> CIRCLE WORKS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 SITE: Checking of </a:t>
            </a:r>
            <a:r>
              <a:rPr lang="en-US" sz="2000" dirty="0" err="1" smtClean="0">
                <a:solidFill>
                  <a:schemeClr val="tx2"/>
                </a:solidFill>
              </a:rPr>
              <a:t>Boha</a:t>
            </a:r>
            <a:r>
              <a:rPr lang="en-US" sz="2000" dirty="0" smtClean="0">
                <a:solidFill>
                  <a:schemeClr val="tx2"/>
                </a:solidFill>
              </a:rPr>
              <a:t> town in Mansa Cluster visited on 09.08.2018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The work of laying of 200 mm  SW pipe in progress and 45% laid which needs more manpower for speedy work.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The work of interlocking tiles is also in progress and only 17% work completed. 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Agency ensured to engage more man power to achieve speedy progress.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MPS work in progress and shuttering of 2</a:t>
            </a:r>
            <a:r>
              <a:rPr lang="en-US" sz="20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nd.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Lift is in progress. 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Agency is yet to provide design of 2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mld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STP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The issues of shifting of poles resolved. 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from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B&amp;R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dept will be resolved within this week. 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has also applied for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from Canal crossing and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asked for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persual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too.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Laboratory should be properly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established and functioning along with proper record maintenance</a:t>
            </a:r>
            <a:r>
              <a:rPr lang="en-U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CHECKING OF </a:t>
            </a:r>
            <a:r>
              <a:rPr lang="en-US" dirty="0" err="1" smtClean="0"/>
              <a:t>BATHINDA</a:t>
            </a:r>
            <a:r>
              <a:rPr lang="en-US" dirty="0" smtClean="0"/>
              <a:t> CIRCLE WORKS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2000" dirty="0" smtClean="0">
                <a:solidFill>
                  <a:schemeClr val="tx2"/>
                </a:solidFill>
              </a:rPr>
              <a:t> SITE: Checking of </a:t>
            </a:r>
            <a:r>
              <a:rPr lang="en-US" sz="2000" dirty="0" err="1" smtClean="0">
                <a:solidFill>
                  <a:schemeClr val="tx2"/>
                </a:solidFill>
              </a:rPr>
              <a:t>Abohar</a:t>
            </a:r>
            <a:r>
              <a:rPr lang="en-US" sz="2000" dirty="0" smtClean="0">
                <a:solidFill>
                  <a:schemeClr val="tx2"/>
                </a:solidFill>
              </a:rPr>
              <a:t> town visited on 22.08.2018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The work of laying of 800 mm  size of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pipe in progress at New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Fazilka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road.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Construction of manholes on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kandhwala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road, seed farm road, many peer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tibba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road 9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 progress today.  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Desilting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with super sucker machine is going on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sito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road..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Commissioning  of sewerage system at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thakur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abadi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area is quite slow.</a:t>
            </a:r>
            <a:r>
              <a:rPr lang="en-US" sz="20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Agency has been directed to commission in week’s time. 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Agency has been asked to start work on downstream on remaining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strecth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Steps has been taken to improve Quality Insurance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75238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Ensure availability of field laboratories at every Town for quality testing of material</a:t>
            </a:r>
          </a:p>
          <a:p>
            <a:endParaRPr lang="en-US" sz="8000" dirty="0" smtClean="0"/>
          </a:p>
          <a:p>
            <a:r>
              <a:rPr lang="en-US" sz="8000" dirty="0" smtClean="0"/>
              <a:t>To ensure checking of manufacturing test certificates and purchase bill of procured material/machinery to field officers.</a:t>
            </a:r>
          </a:p>
          <a:p>
            <a:endParaRPr lang="en-US" sz="8000" dirty="0" smtClean="0"/>
          </a:p>
          <a:p>
            <a:r>
              <a:rPr lang="en-US" sz="8000" dirty="0" smtClean="0"/>
              <a:t>Post quality testing of finished works such as hydraulic test and smoke test.</a:t>
            </a:r>
          </a:p>
          <a:p>
            <a:endParaRPr lang="en-US" sz="8000" dirty="0" smtClean="0"/>
          </a:p>
          <a:p>
            <a:r>
              <a:rPr lang="en-US" sz="8000" dirty="0" smtClean="0"/>
              <a:t>Random material testing from Third party </a:t>
            </a:r>
            <a:r>
              <a:rPr lang="en-US" sz="8000" dirty="0" err="1" smtClean="0"/>
              <a:t>NABL</a:t>
            </a:r>
            <a:r>
              <a:rPr lang="en-US" sz="8000" dirty="0" smtClean="0"/>
              <a:t> accredited laboratory.</a:t>
            </a:r>
          </a:p>
          <a:p>
            <a:endParaRPr lang="en-US" sz="8000" dirty="0" smtClean="0"/>
          </a:p>
          <a:p>
            <a:r>
              <a:rPr lang="en-US" sz="8000" dirty="0" smtClean="0"/>
              <a:t>Must ensure that proper records are maintained of "Site documents”</a:t>
            </a:r>
          </a:p>
          <a:p>
            <a:pPr>
              <a:buNone/>
            </a:pPr>
            <a:endParaRPr lang="en-US" sz="8000" dirty="0" smtClean="0"/>
          </a:p>
          <a:p>
            <a:r>
              <a:rPr lang="en-US" sz="8000" dirty="0" smtClean="0"/>
              <a:t>To ensure Mandatory and optional testing</a:t>
            </a:r>
          </a:p>
          <a:p>
            <a:endParaRPr lang="en-US" sz="8000" dirty="0" smtClean="0"/>
          </a:p>
          <a:p>
            <a:r>
              <a:rPr lang="en-US" sz="8000" dirty="0" smtClean="0"/>
              <a:t>Personnel protective equipment (PPE) for field staff.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of presentation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1. Cross Checking of completed Urban Mission works under Patiala circle</a:t>
            </a:r>
          </a:p>
          <a:p>
            <a:r>
              <a:rPr lang="en-US" sz="3000" b="1" dirty="0" smtClean="0"/>
              <a:t>2. Checking of ongoing works of </a:t>
            </a:r>
            <a:r>
              <a:rPr lang="en-US" sz="3000" b="1" dirty="0" err="1" smtClean="0"/>
              <a:t>Bathinda</a:t>
            </a:r>
            <a:r>
              <a:rPr lang="en-US" sz="3000" b="1" dirty="0" smtClean="0"/>
              <a:t> Circle</a:t>
            </a:r>
          </a:p>
          <a:p>
            <a:r>
              <a:rPr lang="en-US" sz="3000" b="1" dirty="0" err="1" smtClean="0"/>
              <a:t>3.Steps</a:t>
            </a:r>
            <a:r>
              <a:rPr lang="en-US" sz="3000" b="1" dirty="0" smtClean="0"/>
              <a:t> Taken to Improve in Quality of works</a:t>
            </a:r>
          </a:p>
          <a:p>
            <a:r>
              <a:rPr lang="en-US" sz="3000" b="1" dirty="0" smtClean="0"/>
              <a:t>4. Steps Taken to Improve in </a:t>
            </a:r>
            <a:r>
              <a:rPr lang="en-US" sz="3000" b="1" dirty="0" err="1" smtClean="0"/>
              <a:t>O&amp;M</a:t>
            </a:r>
            <a:r>
              <a:rPr lang="en-US" sz="3000" b="1" dirty="0" smtClean="0"/>
              <a:t> delivery Services</a:t>
            </a:r>
          </a:p>
          <a:p>
            <a:r>
              <a:rPr lang="en-US" sz="3000" b="1" dirty="0" smtClean="0"/>
              <a:t>5. Review of Cluster works </a:t>
            </a:r>
            <a:r>
              <a:rPr lang="en-US" sz="3000" b="1" dirty="0" err="1" smtClean="0"/>
              <a:t>Microplanning</a:t>
            </a:r>
            <a:endParaRPr lang="en-US" sz="3000" b="1" dirty="0" smtClean="0"/>
          </a:p>
          <a:p>
            <a:r>
              <a:rPr lang="en-US" sz="3000" b="1" dirty="0" smtClean="0"/>
              <a:t>6. Challenges/ Issues</a:t>
            </a:r>
          </a:p>
          <a:p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Steps Taken to Improve in </a:t>
            </a:r>
            <a:r>
              <a:rPr lang="en-US" sz="2800" b="1" dirty="0" err="1" smtClean="0"/>
              <a:t>O&amp;M</a:t>
            </a:r>
            <a:r>
              <a:rPr lang="en-US" sz="2800" b="1" dirty="0" smtClean="0"/>
              <a:t> delivery Services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ONLINE BILLING BENEFITS</a:t>
            </a:r>
          </a:p>
          <a:p>
            <a:r>
              <a:rPr lang="en-US" b="1" dirty="0" smtClean="0"/>
              <a:t>WATER QUALITY </a:t>
            </a:r>
            <a:r>
              <a:rPr lang="en-US" b="1" dirty="0" err="1" smtClean="0"/>
              <a:t>MAINTAINCE</a:t>
            </a:r>
            <a:endParaRPr lang="en-US" b="1" dirty="0" smtClean="0"/>
          </a:p>
          <a:p>
            <a:r>
              <a:rPr lang="en-US" b="1" dirty="0" smtClean="0"/>
              <a:t>BENEFITS OF METERING WATER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Steps Taken to Improve in </a:t>
            </a:r>
            <a:r>
              <a:rPr lang="en-US" sz="2800" b="1" dirty="0" err="1" smtClean="0"/>
              <a:t>O&amp;M</a:t>
            </a:r>
            <a:r>
              <a:rPr lang="en-US" sz="2800" b="1" dirty="0" smtClean="0"/>
              <a:t> delivery Services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95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ONLINE BILLING BENEFITS</a:t>
            </a:r>
          </a:p>
          <a:p>
            <a:r>
              <a:rPr lang="en-US" sz="1800" b="1" dirty="0" smtClean="0"/>
              <a:t>Get Rid of Calculation Errors : </a:t>
            </a:r>
            <a:r>
              <a:rPr lang="en-US" sz="1800" dirty="0" smtClean="0"/>
              <a:t>With an online billing system, the invoices for customers will be automatically calculated. This reduces the possibility of human error, so your customers will never be incorrectly charged.</a:t>
            </a:r>
          </a:p>
          <a:p>
            <a:r>
              <a:rPr lang="en-US" sz="1800" b="1" dirty="0" smtClean="0"/>
              <a:t>Save Money :</a:t>
            </a:r>
            <a:r>
              <a:rPr lang="en-US" sz="1800" dirty="0" smtClean="0"/>
              <a:t> less mistakes will also save money. Humans are bound to make errors when making calculations, but machines are almost infallible.</a:t>
            </a:r>
          </a:p>
          <a:p>
            <a:r>
              <a:rPr lang="en-US" sz="1800" b="1" dirty="0" smtClean="0"/>
              <a:t>Stay More Transparent : </a:t>
            </a:r>
            <a:r>
              <a:rPr lang="en-US" sz="1800" dirty="0" smtClean="0"/>
              <a:t>With automated billing, it’s easy to review every step in the process and make sure all of the necessary information is saved and correct. You can easily find a client’s information in the system and get back to them more quickly.</a:t>
            </a:r>
          </a:p>
          <a:p>
            <a:r>
              <a:rPr lang="en-US" sz="1800" b="1" dirty="0" smtClean="0"/>
              <a:t>Billing from Anywhere : </a:t>
            </a:r>
            <a:r>
              <a:rPr lang="en-US" sz="1800" dirty="0" smtClean="0"/>
              <a:t>customers are free to bill from any place and any time</a:t>
            </a:r>
          </a:p>
          <a:p>
            <a:r>
              <a:rPr lang="en-US" sz="1800" b="1" dirty="0" smtClean="0"/>
              <a:t>Communicate with Clients Faster : </a:t>
            </a:r>
            <a:r>
              <a:rPr lang="en-US" sz="1800" dirty="0" smtClean="0"/>
              <a:t>With</a:t>
            </a:r>
            <a:r>
              <a:rPr lang="en-US" sz="1800" b="1" dirty="0" smtClean="0"/>
              <a:t> </a:t>
            </a:r>
            <a:r>
              <a:rPr lang="en-US" sz="1800" dirty="0" smtClean="0"/>
              <a:t>Online billing system  clients get their receipts and other information right away. This speeds up the communication process, making it easier to resolve problems quickly.</a:t>
            </a:r>
          </a:p>
          <a:p>
            <a:r>
              <a:rPr lang="en-US" sz="1800" b="1" dirty="0" smtClean="0"/>
              <a:t>Use Less Paper and Stamps : </a:t>
            </a:r>
            <a:r>
              <a:rPr lang="en-US" sz="1800" dirty="0" smtClean="0"/>
              <a:t>save money on both paper products and employee costs due switch to an online billing system.</a:t>
            </a:r>
            <a:endParaRPr lang="en-US" sz="1800" b="1" dirty="0" smtClean="0"/>
          </a:p>
          <a:p>
            <a:endParaRPr lang="en-US" sz="1800" b="1" dirty="0" smtClean="0"/>
          </a:p>
          <a:p>
            <a:endParaRPr lang="en-US" sz="2400" b="1" dirty="0" smtClean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Steps Taken to Improve in </a:t>
            </a:r>
            <a:r>
              <a:rPr lang="en-US" sz="2800" b="1" dirty="0" err="1" smtClean="0"/>
              <a:t>O&amp;M</a:t>
            </a:r>
            <a:r>
              <a:rPr lang="en-US" sz="2800" b="1" dirty="0" smtClean="0"/>
              <a:t> delivery Services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WATER QUALITY MAINTAINCE</a:t>
            </a:r>
          </a:p>
          <a:p>
            <a:r>
              <a:rPr lang="en-US" sz="2000" b="1" dirty="0" smtClean="0"/>
              <a:t>Multi-parameter Water Quality Field Test Kits : </a:t>
            </a:r>
            <a:r>
              <a:rPr lang="en-US" sz="2000" dirty="0" smtClean="0"/>
              <a:t>Multi-parameter Water Quality Field Test Kit have been procured in every SUB-DIVISION for </a:t>
            </a:r>
            <a:r>
              <a:rPr lang="en-US" sz="2000" dirty="0" err="1" smtClean="0"/>
              <a:t>physico</a:t>
            </a:r>
            <a:r>
              <a:rPr lang="en-US" sz="2000" dirty="0" smtClean="0"/>
              <a:t>-chemical analysis. </a:t>
            </a:r>
          </a:p>
          <a:p>
            <a:r>
              <a:rPr lang="en-US" sz="2000" b="1" dirty="0" smtClean="0"/>
              <a:t> Regular Sampling </a:t>
            </a:r>
          </a:p>
          <a:p>
            <a:r>
              <a:rPr lang="en-US" sz="2000" dirty="0" smtClean="0"/>
              <a:t>Regular checking of residual chlorine, contamination of water, leakages  and availability of water is being checked by field staff at consumer end.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4038600"/>
          <a:ext cx="7709786" cy="259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353"/>
                <a:gridCol w="1310894"/>
                <a:gridCol w="1087303"/>
                <a:gridCol w="1389530"/>
                <a:gridCol w="1792942"/>
                <a:gridCol w="1456764"/>
              </a:tblGrid>
              <a:tr h="625315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S.no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Size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Residual</a:t>
                      </a:r>
                      <a:r>
                        <a:rPr lang="en-US" sz="1200" baseline="0" dirty="0" smtClean="0"/>
                        <a:t> chlorination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Toxic Substances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bacteriological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Chemical</a:t>
                      </a:r>
                      <a:endParaRPr lang="en-US" sz="1200" dirty="0"/>
                    </a:p>
                  </a:txBody>
                  <a:tcPr/>
                </a:tc>
              </a:tr>
              <a:tr h="3181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Daily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Quarterly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Every 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twice</a:t>
                      </a:r>
                      <a:r>
                        <a:rPr lang="en-US" sz="1200" baseline="0" dirty="0" smtClean="0"/>
                        <a:t> in year</a:t>
                      </a:r>
                      <a:endParaRPr lang="en-US" sz="1200" dirty="0"/>
                    </a:p>
                  </a:txBody>
                  <a:tcPr/>
                </a:tc>
              </a:tr>
              <a:tr h="5491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20000 to 50000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Daily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Quarterly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0" dirty="0" smtClean="0"/>
                        <a:t> in two week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Quarterly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5491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50000 to 1 </a:t>
                      </a:r>
                      <a:r>
                        <a:rPr lang="en-US" sz="1200" dirty="0" err="1" smtClean="0"/>
                        <a:t>lac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Daily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Quarterly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in four days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Quarterly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5491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</a:t>
                      </a:r>
                      <a:r>
                        <a:rPr lang="en-US" sz="1200" dirty="0" err="1" smtClean="0"/>
                        <a:t>lac</a:t>
                      </a:r>
                      <a:r>
                        <a:rPr lang="en-US" sz="1200" dirty="0" smtClean="0"/>
                        <a:t> and more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Daily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Quarterly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in every day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Quarterly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Steps Taken to Improve in </a:t>
            </a:r>
            <a:r>
              <a:rPr lang="en-US" sz="2800" b="1" dirty="0" err="1" smtClean="0"/>
              <a:t>O&amp;M</a:t>
            </a:r>
            <a:r>
              <a:rPr lang="en-US" sz="2800" b="1" dirty="0" smtClean="0"/>
              <a:t> delivery Services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95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BENEFITS OF METERING WATER</a:t>
            </a:r>
          </a:p>
          <a:p>
            <a:r>
              <a:rPr lang="en-US" sz="1800" b="1" dirty="0" smtClean="0"/>
              <a:t>Proper Distribution: </a:t>
            </a:r>
            <a:r>
              <a:rPr lang="en-US" sz="1800" dirty="0" smtClean="0"/>
              <a:t>ensure a judicious and equitable distribution and efficient use of available water resources in a most sustainable and sound economic manner for domestic and commercial purpose.</a:t>
            </a:r>
          </a:p>
          <a:p>
            <a:r>
              <a:rPr lang="en-US" sz="1800" b="1" dirty="0" err="1" smtClean="0"/>
              <a:t>Quantative</a:t>
            </a:r>
            <a:r>
              <a:rPr lang="en-US" sz="1800" b="1" dirty="0" smtClean="0"/>
              <a:t> Supply :</a:t>
            </a:r>
            <a:r>
              <a:rPr lang="en-US" sz="1800" dirty="0" smtClean="0"/>
              <a:t> initiate corrective measures to control, regulate, manage, conserve and augment the declining over-exploited ground water resources for its development on a long term basis with the involvement of all stakeholders</a:t>
            </a:r>
          </a:p>
          <a:p>
            <a:r>
              <a:rPr lang="en-US" sz="1800" b="1" dirty="0" smtClean="0"/>
              <a:t>Optimum Usage : </a:t>
            </a:r>
            <a:r>
              <a:rPr lang="en-US" sz="1800" dirty="0" smtClean="0"/>
              <a:t>promote the safe use and disposal of water and optimize the reuse of water by re-cycling the treated industrial effluent and sewage for irrigation, industry and other permissible uses.</a:t>
            </a:r>
          </a:p>
          <a:p>
            <a:r>
              <a:rPr lang="en-US" sz="1800" b="1" dirty="0" smtClean="0"/>
              <a:t>User Participation : T</a:t>
            </a:r>
            <a:r>
              <a:rPr lang="en-US" sz="1800" dirty="0" smtClean="0"/>
              <a:t>o ensure effective participation of users in developing, operating and maintaining water supply services and to empower them to manage their own water supply and environmental sanitation services</a:t>
            </a:r>
          </a:p>
          <a:p>
            <a:r>
              <a:rPr lang="en-US" sz="1800" b="1" dirty="0" smtClean="0"/>
              <a:t>Harmony in Public:  </a:t>
            </a:r>
            <a:r>
              <a:rPr lang="en-US" sz="1800" dirty="0" smtClean="0"/>
              <a:t>Ensure proper harmony in public mind as the meter billing is on the actual consumption basis.</a:t>
            </a:r>
          </a:p>
          <a:p>
            <a:r>
              <a:rPr lang="en-US" sz="1800" b="1" dirty="0" smtClean="0"/>
              <a:t>Less Electric consumption</a:t>
            </a:r>
            <a:r>
              <a:rPr lang="en-US" sz="1800" dirty="0" smtClean="0"/>
              <a:t>. Metering also helps in reducing electric consumption.</a:t>
            </a:r>
          </a:p>
          <a:p>
            <a:endParaRPr lang="en-US" sz="1800" b="1" dirty="0" smtClean="0"/>
          </a:p>
          <a:p>
            <a:endParaRPr lang="en-US" sz="2400" b="1" dirty="0" smtClean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Cluster works </a:t>
            </a:r>
            <a:r>
              <a:rPr lang="en-US" dirty="0" err="1" smtClean="0"/>
              <a:t>microplanning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1. </a:t>
            </a:r>
            <a:r>
              <a:rPr lang="en-US" sz="3500" dirty="0" err="1" smtClean="0"/>
              <a:t>Bathinda</a:t>
            </a:r>
            <a:r>
              <a:rPr lang="en-US" sz="3500" dirty="0" smtClean="0"/>
              <a:t> Cluster by M/s </a:t>
            </a:r>
            <a:r>
              <a:rPr lang="en-US" sz="3500" dirty="0" err="1" smtClean="0"/>
              <a:t>Triveni</a:t>
            </a:r>
            <a:endParaRPr lang="en-US" sz="3500" dirty="0" smtClean="0"/>
          </a:p>
          <a:p>
            <a:r>
              <a:rPr lang="en-US" sz="3500" dirty="0" smtClean="0"/>
              <a:t>2. Mansa Cluster by M/s </a:t>
            </a:r>
            <a:r>
              <a:rPr lang="en-US" sz="3500" dirty="0" err="1" smtClean="0"/>
              <a:t>GDCL</a:t>
            </a:r>
            <a:endParaRPr lang="en-US" sz="3500" dirty="0" smtClean="0"/>
          </a:p>
          <a:p>
            <a:r>
              <a:rPr lang="en-US" sz="3500" dirty="0" smtClean="0"/>
              <a:t>3. </a:t>
            </a:r>
            <a:r>
              <a:rPr lang="en-US" sz="3500" dirty="0" err="1" smtClean="0"/>
              <a:t>Kotkapura</a:t>
            </a:r>
            <a:r>
              <a:rPr lang="en-US" sz="3500" dirty="0" smtClean="0"/>
              <a:t> Cluster by M/s </a:t>
            </a:r>
            <a:r>
              <a:rPr lang="en-US" sz="3500" dirty="0" err="1" smtClean="0"/>
              <a:t>SPCPL</a:t>
            </a:r>
            <a:endParaRPr lang="en-US" sz="3500" dirty="0" smtClean="0"/>
          </a:p>
          <a:p>
            <a:r>
              <a:rPr lang="en-US" sz="3500" dirty="0" smtClean="0"/>
              <a:t>4. </a:t>
            </a:r>
            <a:r>
              <a:rPr lang="en-US" sz="3500" dirty="0" err="1" smtClean="0"/>
              <a:t>Abohar</a:t>
            </a:r>
            <a:r>
              <a:rPr lang="en-US" sz="3500" dirty="0" smtClean="0"/>
              <a:t> Cluster by M/s </a:t>
            </a:r>
            <a:r>
              <a:rPr lang="en-US" sz="3500" dirty="0" err="1" smtClean="0"/>
              <a:t>SPCPL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Bathinda</a:t>
            </a:r>
            <a:r>
              <a:rPr lang="en-US" dirty="0" smtClean="0"/>
              <a:t> Cluster by M/s </a:t>
            </a:r>
            <a:r>
              <a:rPr lang="en-US" dirty="0" err="1" smtClean="0"/>
              <a:t>Triveni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6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4270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 (16 Aug to 22 Aug)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Backlog</a:t>
                      </a:r>
                      <a:endParaRPr lang="en-US" dirty="0"/>
                    </a:p>
                  </a:txBody>
                  <a:tcPr/>
                </a:tc>
              </a:tr>
              <a:tr h="425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Lateral Sew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700m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416m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-284</a:t>
                      </a:r>
                      <a:endParaRPr lang="en-US" dirty="0"/>
                    </a:p>
                  </a:txBody>
                  <a:tcPr/>
                </a:tc>
              </a:tr>
              <a:tr h="43598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sewer: </a:t>
                      </a:r>
                      <a:r>
                        <a:rPr lang="en-US" baseline="0" dirty="0" err="1" smtClean="0"/>
                        <a:t>50m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73m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+23</a:t>
                      </a:r>
                      <a:endParaRPr lang="en-US" dirty="0"/>
                    </a:p>
                  </a:txBody>
                  <a:tcPr/>
                </a:tc>
              </a:tr>
              <a:tr h="402218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 supply</a:t>
                      </a:r>
                      <a:r>
                        <a:rPr lang="en-US" baseline="0" dirty="0" smtClean="0"/>
                        <a:t> line: 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27.5m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+27.5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04800" y="3352800"/>
          <a:ext cx="8686800" cy="162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dirty="0" smtClean="0"/>
                        <a:t>4.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R/Main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1200mm</a:t>
                      </a:r>
                      <a:r>
                        <a:rPr lang="en-US" baseline="0" dirty="0" smtClean="0"/>
                        <a:t>):</a:t>
                      </a:r>
                      <a:r>
                        <a:rPr lang="en-US" baseline="0" dirty="0" err="1" smtClean="0"/>
                        <a:t>125m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373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meter : 400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-400</a:t>
                      </a:r>
                      <a:endParaRPr lang="en-US" dirty="0"/>
                    </a:p>
                  </a:txBody>
                  <a:tcPr/>
                </a:tc>
              </a:tr>
              <a:tr h="435982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MPS</a:t>
                      </a:r>
                      <a:r>
                        <a:rPr lang="en-US" baseline="0" dirty="0" smtClean="0"/>
                        <a:t> : 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-3%</a:t>
                      </a:r>
                      <a:endParaRPr lang="en-US" dirty="0"/>
                    </a:p>
                  </a:txBody>
                  <a:tcPr/>
                </a:tc>
              </a:tr>
              <a:tr h="402218">
                <a:tc>
                  <a:txBody>
                    <a:bodyPr/>
                    <a:lstStyle/>
                    <a:p>
                      <a:r>
                        <a:rPr lang="en-US" dirty="0" smtClean="0"/>
                        <a:t>7.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STP</a:t>
                      </a:r>
                      <a:r>
                        <a:rPr lang="en-US" baseline="0" dirty="0" smtClean="0"/>
                        <a:t> : 3.3%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-2.3%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304800" y="5029200"/>
          <a:ext cx="8686800" cy="79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dirty="0" smtClean="0"/>
                        <a:t>8.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WTP</a:t>
                      </a:r>
                      <a:r>
                        <a:rPr lang="en-US" dirty="0" smtClean="0"/>
                        <a:t>: 1.4%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-1%</a:t>
                      </a:r>
                      <a:endParaRPr lang="en-US" dirty="0"/>
                    </a:p>
                  </a:txBody>
                  <a:tcPr/>
                </a:tc>
              </a:tr>
              <a:tr h="425373">
                <a:tc>
                  <a:txBody>
                    <a:bodyPr/>
                    <a:lstStyle/>
                    <a:p>
                      <a:r>
                        <a:rPr lang="en-US" dirty="0" smtClean="0"/>
                        <a:t>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O&amp;M</a:t>
                      </a:r>
                      <a:r>
                        <a:rPr lang="en-US" baseline="0" dirty="0" smtClean="0"/>
                        <a:t> Machinery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AS PER AGREEMENT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MANSA Cluster by M/s </a:t>
            </a:r>
            <a:r>
              <a:rPr lang="en-US" dirty="0" err="1" smtClean="0"/>
              <a:t>GDCL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>MANSA TOWN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6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4270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 (16 Aug to 22 Aug)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Backlog</a:t>
                      </a:r>
                      <a:endParaRPr lang="en-US" dirty="0"/>
                    </a:p>
                  </a:txBody>
                  <a:tcPr/>
                </a:tc>
              </a:tr>
              <a:tr h="425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Lateral Sew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50m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-50</a:t>
                      </a:r>
                      <a:endParaRPr lang="en-US" dirty="0"/>
                    </a:p>
                  </a:txBody>
                  <a:tcPr/>
                </a:tc>
              </a:tr>
              <a:tr h="43598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Interlocking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1000sqm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364 </a:t>
                      </a:r>
                      <a:r>
                        <a:rPr lang="en-US" dirty="0" err="1" smtClean="0"/>
                        <a:t>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-636</a:t>
                      </a:r>
                      <a:endParaRPr lang="en-US" dirty="0"/>
                    </a:p>
                  </a:txBody>
                  <a:tcPr/>
                </a:tc>
              </a:tr>
              <a:tr h="402218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House</a:t>
                      </a:r>
                      <a:r>
                        <a:rPr lang="en-US" baseline="0" dirty="0" smtClean="0"/>
                        <a:t> connection: 15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228600" y="4495800"/>
          <a:ext cx="8686800" cy="16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4270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 (16 Aug to 22 Aug)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Backlog</a:t>
                      </a:r>
                      <a:endParaRPr lang="en-US" dirty="0"/>
                    </a:p>
                  </a:txBody>
                  <a:tcPr/>
                </a:tc>
              </a:tr>
              <a:tr h="425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Lateral Sew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175m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208.8m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+33.8</a:t>
                      </a:r>
                      <a:endParaRPr lang="en-US" dirty="0"/>
                    </a:p>
                  </a:txBody>
                  <a:tcPr/>
                </a:tc>
              </a:tr>
              <a:tr h="43598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Interlocking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1500sqm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907sqm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-593</a:t>
                      </a:r>
                      <a:endParaRPr lang="en-US" dirty="0"/>
                    </a:p>
                  </a:txBody>
                  <a:tcPr/>
                </a:tc>
              </a:tr>
              <a:tr h="402218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Connections:</a:t>
                      </a:r>
                      <a:r>
                        <a:rPr lang="en-US" baseline="0" dirty="0" smtClean="0"/>
                        <a:t> 30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+44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28600" y="3886200"/>
            <a:ext cx="8686800" cy="609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budhlada</a:t>
            </a:r>
            <a:r>
              <a:rPr kumimoji="0" lang="en-US" sz="3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TOWN</a:t>
            </a:r>
            <a:endParaRPr kumimoji="0" lang="en-US" sz="3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3276600"/>
          <a:ext cx="8686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O&amp;</a:t>
                      </a:r>
                      <a:r>
                        <a:rPr lang="en-US" baseline="0" dirty="0" err="1" smtClean="0"/>
                        <a:t>m</a:t>
                      </a:r>
                      <a:r>
                        <a:rPr lang="en-US" baseline="0" dirty="0" smtClean="0"/>
                        <a:t> machinery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available</a:t>
                      </a:r>
                      <a:r>
                        <a:rPr lang="en-US" baseline="0" dirty="0" smtClean="0"/>
                        <a:t> as per agreement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6248400"/>
          <a:ext cx="8686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O&amp;</a:t>
                      </a:r>
                      <a:r>
                        <a:rPr lang="en-US" baseline="0" dirty="0" err="1" smtClean="0"/>
                        <a:t>m</a:t>
                      </a:r>
                      <a:r>
                        <a:rPr lang="en-US" baseline="0" dirty="0" smtClean="0"/>
                        <a:t> machinery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available</a:t>
                      </a:r>
                      <a:r>
                        <a:rPr lang="en-US" baseline="0" dirty="0" smtClean="0"/>
                        <a:t> as per agreement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MANSA Cluster by M/s </a:t>
            </a:r>
            <a:r>
              <a:rPr lang="en-US" dirty="0" err="1" smtClean="0"/>
              <a:t>GDCL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err="1" smtClean="0"/>
              <a:t>BARETA</a:t>
            </a:r>
            <a:r>
              <a:rPr lang="en-US" sz="3300" dirty="0" smtClean="0"/>
              <a:t> TOWN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6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4270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 (16 Aug to 22 Aug)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Backlog</a:t>
                      </a:r>
                      <a:endParaRPr lang="en-US" dirty="0"/>
                    </a:p>
                  </a:txBody>
                  <a:tcPr/>
                </a:tc>
              </a:tr>
              <a:tr h="425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OHSR : 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3598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Interlocking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400sqm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-400</a:t>
                      </a:r>
                      <a:endParaRPr lang="en-US" dirty="0"/>
                    </a:p>
                  </a:txBody>
                  <a:tcPr/>
                </a:tc>
              </a:tr>
              <a:tr h="402218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O&amp;</a:t>
                      </a:r>
                      <a:r>
                        <a:rPr lang="en-US" baseline="0" dirty="0" err="1" smtClean="0"/>
                        <a:t>m</a:t>
                      </a:r>
                      <a:r>
                        <a:rPr lang="en-US" baseline="0" dirty="0" smtClean="0"/>
                        <a:t> machinery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available</a:t>
                      </a:r>
                      <a:r>
                        <a:rPr lang="en-US" baseline="0" dirty="0" smtClean="0"/>
                        <a:t> as per agreement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228600" y="4495800"/>
          <a:ext cx="8686800" cy="16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4270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 (16 Aug to 22 Aug)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Backlog</a:t>
                      </a:r>
                      <a:endParaRPr lang="en-US" dirty="0"/>
                    </a:p>
                  </a:txBody>
                  <a:tcPr/>
                </a:tc>
              </a:tr>
              <a:tr h="425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House</a:t>
                      </a:r>
                      <a:r>
                        <a:rPr lang="en-US" baseline="0" dirty="0" smtClean="0"/>
                        <a:t> connection: 10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</a:t>
                      </a:r>
                      <a:endParaRPr lang="en-US" dirty="0"/>
                    </a:p>
                  </a:txBody>
                  <a:tcPr/>
                </a:tc>
              </a:tr>
              <a:tr h="43598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Interlocking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400sqm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145sqm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-355</a:t>
                      </a:r>
                      <a:endParaRPr lang="en-US" dirty="0"/>
                    </a:p>
                  </a:txBody>
                  <a:tcPr/>
                </a:tc>
              </a:tr>
              <a:tr h="402218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O&amp;</a:t>
                      </a:r>
                      <a:r>
                        <a:rPr lang="en-US" baseline="0" dirty="0" err="1" smtClean="0"/>
                        <a:t>m</a:t>
                      </a:r>
                      <a:r>
                        <a:rPr lang="en-US" baseline="0" dirty="0" smtClean="0"/>
                        <a:t> machinery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available</a:t>
                      </a:r>
                      <a:r>
                        <a:rPr lang="en-US" baseline="0" dirty="0" smtClean="0"/>
                        <a:t> as per agreement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28600" y="3886200"/>
            <a:ext cx="8686800" cy="609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BHIKHI</a:t>
            </a:r>
            <a:r>
              <a:rPr kumimoji="0" lang="en-US" sz="3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TOWN</a:t>
            </a:r>
            <a:endParaRPr kumimoji="0" lang="en-US" sz="3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MANSA Cluster by M/s </a:t>
            </a:r>
            <a:r>
              <a:rPr lang="en-US" dirty="0" err="1" smtClean="0"/>
              <a:t>GDCL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err="1" smtClean="0"/>
              <a:t>sardulgarh</a:t>
            </a:r>
            <a:r>
              <a:rPr lang="en-US" sz="3300" dirty="0" smtClean="0"/>
              <a:t> TOWN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6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4270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 (16 Aug to 22 Aug)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Backlog</a:t>
                      </a:r>
                      <a:endParaRPr lang="en-US" dirty="0"/>
                    </a:p>
                  </a:txBody>
                  <a:tcPr/>
                </a:tc>
              </a:tr>
              <a:tr h="425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Lateral Sew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30m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-30</a:t>
                      </a:r>
                      <a:endParaRPr lang="en-US" dirty="0"/>
                    </a:p>
                  </a:txBody>
                  <a:tcPr/>
                </a:tc>
              </a:tr>
              <a:tr h="43598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Interlocking</a:t>
                      </a:r>
                      <a:r>
                        <a:rPr lang="en-US" baseline="0" dirty="0" smtClean="0"/>
                        <a:t> : 0 </a:t>
                      </a:r>
                      <a:r>
                        <a:rPr lang="en-US" baseline="0" dirty="0" err="1" smtClean="0"/>
                        <a:t>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</a:t>
                      </a:r>
                      <a:r>
                        <a:rPr lang="en-US" dirty="0" err="1" smtClean="0"/>
                        <a:t>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02218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House</a:t>
                      </a:r>
                      <a:r>
                        <a:rPr lang="en-US" baseline="0" dirty="0" smtClean="0"/>
                        <a:t> connection: </a:t>
                      </a:r>
                      <a:r>
                        <a:rPr lang="en-US" baseline="0" dirty="0" err="1" smtClean="0"/>
                        <a:t>8No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228600" y="4495800"/>
          <a:ext cx="8686800" cy="16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4270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 (16 Aug to 22 Aug)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Backlog</a:t>
                      </a:r>
                      <a:endParaRPr lang="en-US" dirty="0"/>
                    </a:p>
                  </a:txBody>
                  <a:tcPr/>
                </a:tc>
              </a:tr>
              <a:tr h="425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Lateral Sew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600m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120.60m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-479.4</a:t>
                      </a:r>
                      <a:endParaRPr lang="en-US" dirty="0"/>
                    </a:p>
                  </a:txBody>
                  <a:tcPr/>
                </a:tc>
              </a:tr>
              <a:tr h="43598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Interlocking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2000sqm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1523sqm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-477</a:t>
                      </a:r>
                      <a:endParaRPr lang="en-US" dirty="0"/>
                    </a:p>
                  </a:txBody>
                  <a:tcPr/>
                </a:tc>
              </a:tr>
              <a:tr h="402218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Connections: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60No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28600" y="3886200"/>
            <a:ext cx="8686800" cy="609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Boha</a:t>
            </a:r>
            <a:r>
              <a:rPr kumimoji="0" lang="en-US" sz="3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TOWN</a:t>
            </a:r>
            <a:endParaRPr kumimoji="0" lang="en-US" sz="3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3276600"/>
          <a:ext cx="8686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O&amp;</a:t>
                      </a:r>
                      <a:r>
                        <a:rPr lang="en-US" baseline="0" dirty="0" err="1" smtClean="0"/>
                        <a:t>m</a:t>
                      </a:r>
                      <a:r>
                        <a:rPr lang="en-US" baseline="0" dirty="0" smtClean="0"/>
                        <a:t> machinery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available</a:t>
                      </a:r>
                      <a:r>
                        <a:rPr lang="en-US" baseline="0" dirty="0" smtClean="0"/>
                        <a:t> as per agreement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6248400"/>
          <a:ext cx="8686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MPS</a:t>
                      </a:r>
                      <a:r>
                        <a:rPr lang="en-US" baseline="0" dirty="0" smtClean="0"/>
                        <a:t> : 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Kotkapura</a:t>
            </a:r>
            <a:r>
              <a:rPr lang="en-US" dirty="0" smtClean="0"/>
              <a:t> Cluster by M/s </a:t>
            </a:r>
            <a:r>
              <a:rPr lang="en-US" dirty="0" err="1" smtClean="0"/>
              <a:t>spcpl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err="1" smtClean="0"/>
              <a:t>faridkot</a:t>
            </a:r>
            <a:r>
              <a:rPr lang="en-US" sz="3300" dirty="0" smtClean="0"/>
              <a:t> TOWN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6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4270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 (16 Aug to 22 Aug)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Backlog</a:t>
                      </a:r>
                      <a:endParaRPr lang="en-US" dirty="0"/>
                    </a:p>
                  </a:txBody>
                  <a:tcPr/>
                </a:tc>
              </a:tr>
              <a:tr h="425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Lateral Sew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500m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670m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+170</a:t>
                      </a:r>
                      <a:endParaRPr lang="en-US" dirty="0"/>
                    </a:p>
                  </a:txBody>
                  <a:tcPr/>
                </a:tc>
              </a:tr>
              <a:tr h="43598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Interlocking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3000sqm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2441 </a:t>
                      </a:r>
                      <a:r>
                        <a:rPr lang="en-US" dirty="0" err="1" smtClean="0"/>
                        <a:t>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559sqm</a:t>
                      </a:r>
                      <a:endParaRPr lang="en-US" dirty="0"/>
                    </a:p>
                  </a:txBody>
                  <a:tcPr/>
                </a:tc>
              </a:tr>
              <a:tr h="402218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Manhole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14No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304800" y="4191000"/>
          <a:ext cx="8686800" cy="16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4270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 (16 Aug to 22 Aug)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Backlog</a:t>
                      </a:r>
                      <a:endParaRPr lang="en-US" dirty="0"/>
                    </a:p>
                  </a:txBody>
                  <a:tcPr/>
                </a:tc>
              </a:tr>
              <a:tr h="425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Lateral Sew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800m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680m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120m</a:t>
                      </a:r>
                      <a:endParaRPr lang="en-US" dirty="0"/>
                    </a:p>
                  </a:txBody>
                  <a:tcPr/>
                </a:tc>
              </a:tr>
              <a:tr h="43598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Interlocking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3000sqm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3386sqm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+386</a:t>
                      </a:r>
                      <a:endParaRPr lang="en-US" dirty="0"/>
                    </a:p>
                  </a:txBody>
                  <a:tcPr/>
                </a:tc>
              </a:tr>
              <a:tr h="402218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Connections: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250No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-163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3276600"/>
          <a:ext cx="8686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O&amp;</a:t>
                      </a:r>
                      <a:r>
                        <a:rPr lang="en-US" baseline="0" dirty="0" err="1" smtClean="0"/>
                        <a:t>m</a:t>
                      </a:r>
                      <a:r>
                        <a:rPr lang="en-US" baseline="0" dirty="0" smtClean="0"/>
                        <a:t> machinery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as per agreement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6324600"/>
          <a:ext cx="8686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STP</a:t>
                      </a:r>
                      <a:r>
                        <a:rPr lang="en-US" baseline="0" dirty="0" smtClean="0"/>
                        <a:t>: 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228600" y="3733800"/>
            <a:ext cx="8686800" cy="5334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kotkapura</a:t>
            </a:r>
            <a:r>
              <a:rPr kumimoji="0" lang="en-US" sz="33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TOWN</a:t>
            </a:r>
            <a:endParaRPr kumimoji="0" lang="en-US" sz="33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04800" y="5943600"/>
          <a:ext cx="8686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MPS</a:t>
                      </a:r>
                      <a:r>
                        <a:rPr lang="en-US" baseline="0" dirty="0" smtClean="0"/>
                        <a:t> : 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Checking of completed Urban Mission works under Patiala circle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372600" cy="5486400"/>
          </a:xfrm>
        </p:spPr>
        <p:txBody>
          <a:bodyPr>
            <a:normAutofit lnSpcReduction="10000"/>
          </a:bodyPr>
          <a:lstStyle/>
          <a:p>
            <a:r>
              <a:rPr lang="en-US" sz="2500" dirty="0" err="1" smtClean="0"/>
              <a:t>Banur</a:t>
            </a:r>
            <a:r>
              <a:rPr lang="en-US" sz="2500" dirty="0" smtClean="0"/>
              <a:t> </a:t>
            </a:r>
            <a:r>
              <a:rPr lang="en-US" sz="2500" dirty="0" err="1" smtClean="0"/>
              <a:t>Tubewell</a:t>
            </a:r>
            <a:r>
              <a:rPr lang="en-US" sz="2500" dirty="0" smtClean="0"/>
              <a:t> Works Visited on 17.08.2018.</a:t>
            </a:r>
          </a:p>
          <a:p>
            <a:r>
              <a:rPr lang="en-US" sz="2500" dirty="0" err="1" smtClean="0"/>
              <a:t>Zirakpur</a:t>
            </a:r>
            <a:r>
              <a:rPr lang="en-US" sz="2500" dirty="0" smtClean="0"/>
              <a:t> water supply &amp;Sewerage Work Visited on 17.08.2018</a:t>
            </a:r>
          </a:p>
          <a:p>
            <a:r>
              <a:rPr lang="en-US" sz="2500" dirty="0" err="1" smtClean="0"/>
              <a:t>Mandi</a:t>
            </a:r>
            <a:r>
              <a:rPr lang="en-US" sz="2500" dirty="0" smtClean="0"/>
              <a:t> </a:t>
            </a:r>
            <a:r>
              <a:rPr lang="en-US" sz="2500" dirty="0" err="1" smtClean="0"/>
              <a:t>Gobindgarh</a:t>
            </a:r>
            <a:r>
              <a:rPr lang="en-US" sz="2500" dirty="0" smtClean="0"/>
              <a:t> </a:t>
            </a:r>
            <a:r>
              <a:rPr lang="en-US" sz="2500" dirty="0" err="1" smtClean="0"/>
              <a:t>25MLD</a:t>
            </a:r>
            <a:r>
              <a:rPr lang="en-US" sz="2500" dirty="0" smtClean="0"/>
              <a:t> </a:t>
            </a:r>
            <a:r>
              <a:rPr lang="en-US" sz="2500" dirty="0" err="1" smtClean="0"/>
              <a:t>STP</a:t>
            </a:r>
            <a:r>
              <a:rPr lang="en-US" sz="2500" dirty="0" smtClean="0"/>
              <a:t> Visited on 18.08.2018</a:t>
            </a:r>
          </a:p>
          <a:p>
            <a:r>
              <a:rPr lang="en-US" sz="2500" dirty="0" err="1" smtClean="0"/>
              <a:t>Mandi</a:t>
            </a:r>
            <a:r>
              <a:rPr lang="en-US" sz="2500" dirty="0" smtClean="0"/>
              <a:t> </a:t>
            </a:r>
            <a:r>
              <a:rPr lang="en-US" sz="2500" dirty="0" err="1" smtClean="0"/>
              <a:t>Gobindgarh</a:t>
            </a:r>
            <a:r>
              <a:rPr lang="en-US" sz="2500" dirty="0" smtClean="0"/>
              <a:t> MPS &amp; R/Main Visited on 18.08.2018</a:t>
            </a:r>
          </a:p>
          <a:p>
            <a:r>
              <a:rPr lang="en-US" sz="2500" dirty="0" err="1" smtClean="0"/>
              <a:t>Chamkaur</a:t>
            </a:r>
            <a:r>
              <a:rPr lang="en-US" sz="2500" dirty="0" smtClean="0"/>
              <a:t> Sahib Water supply &amp; Sewerage Works Visited on 18.08.2018</a:t>
            </a:r>
          </a:p>
          <a:p>
            <a:r>
              <a:rPr lang="en-US" sz="2500" dirty="0" err="1" smtClean="0"/>
              <a:t>Ropar</a:t>
            </a:r>
            <a:r>
              <a:rPr lang="en-US" sz="2500" dirty="0" smtClean="0"/>
              <a:t> Water supply &amp; Sewerage Works Visited on 18.08.2018</a:t>
            </a:r>
          </a:p>
          <a:p>
            <a:r>
              <a:rPr lang="en-US" sz="2500" dirty="0" err="1" smtClean="0"/>
              <a:t>Kharar</a:t>
            </a:r>
            <a:r>
              <a:rPr lang="en-US" sz="2500" dirty="0" smtClean="0"/>
              <a:t> </a:t>
            </a:r>
            <a:r>
              <a:rPr lang="en-US" sz="2500" dirty="0" err="1" smtClean="0"/>
              <a:t>Tubewell</a:t>
            </a:r>
            <a:r>
              <a:rPr lang="en-US" sz="2500" dirty="0" smtClean="0"/>
              <a:t> Works Visited on 18.08.2018</a:t>
            </a:r>
          </a:p>
          <a:p>
            <a:r>
              <a:rPr lang="en-US" sz="2500" dirty="0" err="1" smtClean="0"/>
              <a:t>Nabha</a:t>
            </a:r>
            <a:r>
              <a:rPr lang="en-US" sz="2500" dirty="0" smtClean="0"/>
              <a:t> Sewerage Works Visited on 23.08.2018</a:t>
            </a:r>
          </a:p>
          <a:p>
            <a:r>
              <a:rPr lang="en-US" sz="2500" dirty="0" err="1" smtClean="0"/>
              <a:t>Ghanaur</a:t>
            </a:r>
            <a:r>
              <a:rPr lang="en-US" sz="2500" dirty="0" smtClean="0"/>
              <a:t> Sewerage Works Visited on 23.08.2018</a:t>
            </a:r>
          </a:p>
          <a:p>
            <a:r>
              <a:rPr lang="en-US" sz="2500" dirty="0" err="1" smtClean="0"/>
              <a:t>Samana</a:t>
            </a:r>
            <a:r>
              <a:rPr lang="en-US" sz="2500" dirty="0" smtClean="0"/>
              <a:t> water supply &amp; Sewerage Works Visited on 23.08.2018</a:t>
            </a:r>
          </a:p>
          <a:p>
            <a:r>
              <a:rPr lang="en-US" sz="2500" dirty="0" err="1" smtClean="0"/>
              <a:t>Tubwell</a:t>
            </a:r>
            <a:r>
              <a:rPr lang="en-US" sz="2500" dirty="0" smtClean="0"/>
              <a:t> work at </a:t>
            </a:r>
            <a:r>
              <a:rPr lang="en-US" sz="2500" dirty="0" err="1" smtClean="0"/>
              <a:t>Ghagga</a:t>
            </a:r>
            <a:r>
              <a:rPr lang="en-US" sz="2500" dirty="0" smtClean="0"/>
              <a:t> Visited on 23.08.2018</a:t>
            </a:r>
          </a:p>
          <a:p>
            <a:r>
              <a:rPr lang="en-US" sz="2500" dirty="0" err="1" smtClean="0"/>
              <a:t>Tubwell</a:t>
            </a:r>
            <a:r>
              <a:rPr lang="en-US" sz="2500" dirty="0" smtClean="0"/>
              <a:t> &amp; OHSR work at </a:t>
            </a:r>
            <a:r>
              <a:rPr lang="en-US" sz="2500" dirty="0" err="1" smtClean="0"/>
              <a:t>Patran</a:t>
            </a:r>
            <a:r>
              <a:rPr lang="en-US" sz="2500" dirty="0" smtClean="0"/>
              <a:t> Visited on 23.08.2018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Kotkapura</a:t>
            </a:r>
            <a:r>
              <a:rPr lang="en-US" dirty="0" smtClean="0"/>
              <a:t> Cluster by M/s </a:t>
            </a:r>
            <a:r>
              <a:rPr lang="en-US" dirty="0" err="1" smtClean="0"/>
              <a:t>spcpL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err="1" smtClean="0"/>
              <a:t>JAITU</a:t>
            </a:r>
            <a:r>
              <a:rPr lang="en-US" sz="3300" dirty="0" smtClean="0"/>
              <a:t> TOWN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6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4270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 (16 Aug to 22 Aug)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Backlog</a:t>
                      </a:r>
                      <a:endParaRPr lang="en-US" dirty="0"/>
                    </a:p>
                  </a:txBody>
                  <a:tcPr/>
                </a:tc>
              </a:tr>
              <a:tr h="425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Lateral Sew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200m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299m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r>
                        <a:rPr lang="en-US" dirty="0" err="1" smtClean="0"/>
                        <a:t>99m</a:t>
                      </a:r>
                      <a:endParaRPr lang="en-US" dirty="0"/>
                    </a:p>
                  </a:txBody>
                  <a:tcPr/>
                </a:tc>
              </a:tr>
              <a:tr h="43598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Interlocking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3000sqm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3236 </a:t>
                      </a:r>
                      <a:r>
                        <a:rPr lang="en-US" dirty="0" err="1" smtClean="0"/>
                        <a:t>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r>
                        <a:rPr lang="en-US" dirty="0" err="1" smtClean="0"/>
                        <a:t>236sqm</a:t>
                      </a:r>
                      <a:endParaRPr lang="en-US" dirty="0"/>
                    </a:p>
                  </a:txBody>
                  <a:tcPr/>
                </a:tc>
              </a:tr>
              <a:tr h="402218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Manhole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6No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14No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3276600"/>
          <a:ext cx="8686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sewer: </a:t>
                      </a:r>
                      <a:r>
                        <a:rPr lang="en-US" baseline="0" dirty="0" err="1" smtClean="0"/>
                        <a:t>50m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97.5m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r>
                        <a:rPr lang="en-US" dirty="0" err="1" smtClean="0"/>
                        <a:t>47.5m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3657600"/>
          <a:ext cx="8686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o%&amp;m</a:t>
                      </a:r>
                      <a:r>
                        <a:rPr lang="en-US" baseline="0" dirty="0" smtClean="0"/>
                        <a:t> machinery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 per</a:t>
                      </a:r>
                      <a:r>
                        <a:rPr lang="en-US" baseline="0" dirty="0" smtClean="0"/>
                        <a:t> agreement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Abohar</a:t>
            </a:r>
            <a:r>
              <a:rPr lang="en-US" dirty="0" smtClean="0"/>
              <a:t> Cluster by M/s </a:t>
            </a:r>
            <a:r>
              <a:rPr lang="en-US" dirty="0" err="1" smtClean="0"/>
              <a:t>spcpl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err="1" smtClean="0"/>
              <a:t>abohar</a:t>
            </a:r>
            <a:r>
              <a:rPr lang="en-US" sz="3300" dirty="0" smtClean="0"/>
              <a:t> TOWN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6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4270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 (16 Aug to 22 Aug)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Backlog</a:t>
                      </a:r>
                      <a:endParaRPr lang="en-US" dirty="0"/>
                    </a:p>
                  </a:txBody>
                  <a:tcPr/>
                </a:tc>
              </a:tr>
              <a:tr h="425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Lateral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Sew</a:t>
                      </a:r>
                      <a:r>
                        <a:rPr lang="en-US" baseline="0" dirty="0" smtClean="0"/>
                        <a:t> 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24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0</a:t>
                      </a:r>
                      <a:endParaRPr lang="en-US" dirty="0"/>
                    </a:p>
                  </a:txBody>
                  <a:tcPr/>
                </a:tc>
              </a:tr>
              <a:tr h="43598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Main Sew : 62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9.35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  -  52.65 m</a:t>
                      </a:r>
                      <a:endParaRPr lang="en-US" dirty="0"/>
                    </a:p>
                  </a:txBody>
                  <a:tcPr/>
                </a:tc>
              </a:tr>
              <a:tr h="402218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Manhole</a:t>
                      </a:r>
                      <a:r>
                        <a:rPr lang="en-US" baseline="0" dirty="0" smtClean="0"/>
                        <a:t>:  42No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 69 </a:t>
                      </a:r>
                      <a:r>
                        <a:rPr lang="en-US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3276600"/>
          <a:ext cx="8686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WTP</a:t>
                      </a:r>
                      <a:r>
                        <a:rPr lang="en-US" baseline="0" dirty="0" smtClean="0"/>
                        <a:t> Components : 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   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228600" y="3733800"/>
            <a:ext cx="8686800" cy="5334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04800" y="3810000"/>
          <a:ext cx="8686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O&amp;M</a:t>
                      </a:r>
                      <a:r>
                        <a:rPr lang="en-US" baseline="0" dirty="0" smtClean="0"/>
                        <a:t> Machinery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Available as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Abohar</a:t>
            </a:r>
            <a:r>
              <a:rPr lang="en-US" dirty="0" smtClean="0"/>
              <a:t> Cluster by M/s </a:t>
            </a:r>
            <a:r>
              <a:rPr lang="en-US" dirty="0" err="1" smtClean="0"/>
              <a:t>spcpl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err="1" smtClean="0"/>
              <a:t>guruharsahai</a:t>
            </a:r>
            <a:r>
              <a:rPr lang="en-US" sz="3300" dirty="0" smtClean="0"/>
              <a:t> town TOWN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6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4270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 (16 Aug to 22 Aug)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Backlog</a:t>
                      </a:r>
                      <a:endParaRPr lang="en-US" dirty="0"/>
                    </a:p>
                  </a:txBody>
                  <a:tcPr/>
                </a:tc>
              </a:tr>
              <a:tr h="425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Lateral Sew</a:t>
                      </a:r>
                      <a:r>
                        <a:rPr lang="en-US" baseline="0" dirty="0" smtClean="0"/>
                        <a:t> : 215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122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-93 m</a:t>
                      </a:r>
                      <a:endParaRPr lang="en-US" dirty="0"/>
                    </a:p>
                  </a:txBody>
                  <a:tcPr/>
                </a:tc>
              </a:tr>
              <a:tr h="43598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Main Sew : 215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34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- 181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</a:tr>
              <a:tr h="402218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Manhole</a:t>
                      </a:r>
                      <a:r>
                        <a:rPr lang="en-US" baseline="0" dirty="0" smtClean="0"/>
                        <a:t>: 16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- 8 </a:t>
                      </a:r>
                      <a:r>
                        <a:rPr lang="en-US" baseline="0" dirty="0" smtClean="0"/>
                        <a:t>no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228600" y="3733800"/>
            <a:ext cx="8686800" cy="5334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3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Arniwala</a:t>
            </a:r>
            <a:r>
              <a:rPr lang="en-US" sz="33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TOWN</a:t>
            </a:r>
            <a:endParaRPr lang="en-US" sz="33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304800" y="4191000"/>
          <a:ext cx="8686800" cy="128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819400"/>
                <a:gridCol w="3276600"/>
                <a:gridCol w="1676400"/>
              </a:tblGrid>
              <a:tr h="4270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 (16 Aug to 22 Aug)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Backlog</a:t>
                      </a:r>
                      <a:endParaRPr lang="en-US" dirty="0"/>
                    </a:p>
                  </a:txBody>
                  <a:tcPr/>
                </a:tc>
              </a:tr>
              <a:tr h="425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 Sew</a:t>
                      </a:r>
                      <a:r>
                        <a:rPr lang="en-US" baseline="0" dirty="0" smtClean="0"/>
                        <a:t> : 257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      100 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-    157 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43598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Manhole : 6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         6 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r>
              <a:rPr lang="en-US" dirty="0" err="1" smtClean="0"/>
              <a:t>realates</a:t>
            </a:r>
            <a:r>
              <a:rPr lang="en-US" dirty="0" smtClean="0"/>
              <a:t> to </a:t>
            </a:r>
            <a:r>
              <a:rPr lang="en-US" dirty="0" err="1" smtClean="0"/>
              <a:t>o&amp;m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IN" sz="2500" dirty="0" smtClean="0"/>
              <a:t>Shortage of supervisory staff.</a:t>
            </a:r>
          </a:p>
          <a:p>
            <a:pPr lvl="0"/>
            <a:r>
              <a:rPr lang="en-IN" sz="2500" dirty="0" smtClean="0"/>
              <a:t>Shortage of funds for O&amp;M. In most of the towns, the tariffs are so low that they do not even cover the annual operation &amp; maintenance cost.</a:t>
            </a:r>
          </a:p>
          <a:p>
            <a:pPr lvl="0"/>
            <a:r>
              <a:rPr lang="en-IN" sz="2500" dirty="0" smtClean="0"/>
              <a:t>Non availability of required machinery for proper sewerage maintenance</a:t>
            </a:r>
          </a:p>
          <a:p>
            <a:pPr lvl="0"/>
            <a:r>
              <a:rPr lang="en-IN" sz="2500" dirty="0" smtClean="0"/>
              <a:t>Non Co-operation from public in revenue recovery.</a:t>
            </a:r>
          </a:p>
          <a:p>
            <a:pPr lvl="0"/>
            <a:r>
              <a:rPr lang="en-IN" sz="2500" dirty="0" smtClean="0"/>
              <a:t>Lack of public awareness for owning the assets. </a:t>
            </a:r>
          </a:p>
          <a:p>
            <a:pPr lvl="0"/>
            <a:r>
              <a:rPr lang="en-IN" sz="2500" dirty="0" smtClean="0"/>
              <a:t>Due to insufficient funds on O&amp;M schemes, pendency of electricity bills are increasing Which leads to disconnection of power supply sometimes.</a:t>
            </a:r>
          </a:p>
          <a:p>
            <a:pPr lvl="0"/>
            <a:endParaRPr lang="en-IN" sz="1600" dirty="0" smtClean="0"/>
          </a:p>
          <a:p>
            <a:pPr lvl="0"/>
            <a:endParaRPr lang="en-IN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r>
              <a:rPr lang="en-US" dirty="0" err="1" smtClean="0"/>
              <a:t>realates</a:t>
            </a:r>
            <a:r>
              <a:rPr lang="en-US" dirty="0" smtClean="0"/>
              <a:t> to </a:t>
            </a:r>
            <a:r>
              <a:rPr lang="en-US" dirty="0" err="1" smtClean="0"/>
              <a:t>o&amp;m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sz="2400" dirty="0" smtClean="0"/>
              <a:t>Expenditures of establishment/Repair &amp; electricity bills on O&amp;M scheme are more than revenue and VAT share.</a:t>
            </a:r>
            <a:r>
              <a:rPr lang="en-US" sz="2400" dirty="0" smtClean="0"/>
              <a:t> Percentage of VAT Share given to </a:t>
            </a:r>
            <a:r>
              <a:rPr lang="en-US" sz="2400" dirty="0" err="1" smtClean="0"/>
              <a:t>PWSSB</a:t>
            </a:r>
            <a:r>
              <a:rPr lang="en-US" sz="2400" dirty="0" smtClean="0"/>
              <a:t> needs to be seriously reviewed.</a:t>
            </a:r>
          </a:p>
          <a:p>
            <a:r>
              <a:rPr lang="en-IN" sz="2400" dirty="0" smtClean="0"/>
              <a:t>Due to presence of dairies , inflow of cow dung ,animal fodder  etc domestic sewer system gets chocked most of times which create hue and cry in public</a:t>
            </a:r>
          </a:p>
          <a:p>
            <a:r>
              <a:rPr lang="en-IN" sz="2400" dirty="0" smtClean="0"/>
              <a:t>Due to absence of storm sewer system, domestic sewerage system gets flooded during raining season.</a:t>
            </a:r>
          </a:p>
          <a:p>
            <a:pPr lvl="0"/>
            <a:r>
              <a:rPr lang="en-IN" sz="2400" dirty="0" smtClean="0"/>
              <a:t> Use of plastic bags, connecting road gullies with sanitary sewer for disposal of rain water are  major misuses of sewerage system.</a:t>
            </a:r>
          </a:p>
          <a:p>
            <a:pPr lvl="0"/>
            <a:r>
              <a:rPr lang="en-IN" sz="2400" dirty="0" smtClean="0"/>
              <a:t>Machinery on </a:t>
            </a:r>
            <a:r>
              <a:rPr lang="en-IN" sz="2400" dirty="0" err="1" smtClean="0"/>
              <a:t>O&amp;M</a:t>
            </a:r>
            <a:r>
              <a:rPr lang="en-IN" sz="2400" dirty="0" smtClean="0"/>
              <a:t> Installations are quite old and needs immediate replacement for efficient working.</a:t>
            </a:r>
          </a:p>
          <a:p>
            <a:pPr lvl="0"/>
            <a:endParaRPr lang="en-IN" sz="2400" dirty="0" smtClean="0"/>
          </a:p>
          <a:p>
            <a:endParaRPr lang="en-IN" dirty="0" smtClean="0"/>
          </a:p>
          <a:p>
            <a:pPr lvl="0"/>
            <a:endParaRPr lang="en-IN" dirty="0" smtClean="0"/>
          </a:p>
          <a:p>
            <a:endParaRPr lang="en-US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  <a:p>
            <a:pPr>
              <a:buNone/>
            </a:pPr>
            <a:r>
              <a:rPr lang="en-IN" sz="6000" dirty="0" smtClean="0"/>
              <a:t> 				THANKS</a:t>
            </a:r>
          </a:p>
          <a:p>
            <a:pPr lvl="0"/>
            <a:endParaRPr lang="en-IN" dirty="0" smtClean="0"/>
          </a:p>
          <a:p>
            <a:endParaRPr lang="en-US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BANUR </a:t>
            </a:r>
            <a:r>
              <a:rPr lang="en-US" dirty="0" err="1" smtClean="0"/>
              <a:t>Tubewell</a:t>
            </a:r>
            <a:r>
              <a:rPr lang="en-US" dirty="0" smtClean="0"/>
              <a:t> WORK</a:t>
            </a:r>
            <a:endParaRPr lang="en-US" dirty="0"/>
          </a:p>
        </p:txBody>
      </p:sp>
      <p:pic>
        <p:nvPicPr>
          <p:cNvPr id="1026" name="Picture 2" descr="C:\Users\compaq\Downloads\IMG-20180817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95400"/>
            <a:ext cx="3839633" cy="2879725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372600" cy="5486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</a:t>
            </a:r>
            <a:r>
              <a:rPr lang="en-US" sz="2000" dirty="0" smtClean="0">
                <a:solidFill>
                  <a:schemeClr val="tx2"/>
                </a:solidFill>
              </a:rPr>
              <a:t>of Start: 06.05.2016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completion: 05.10.2016/28.03.2017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Agency:</a:t>
            </a:r>
            <a:r>
              <a:rPr lang="en-US" sz="2000" dirty="0" smtClean="0">
                <a:solidFill>
                  <a:schemeClr val="tx2"/>
                </a:solidFill>
              </a:rPr>
              <a:t> M/s </a:t>
            </a:r>
            <a:r>
              <a:rPr lang="en-US" sz="2000" dirty="0" err="1" smtClean="0">
                <a:solidFill>
                  <a:schemeClr val="tx2"/>
                </a:solidFill>
              </a:rPr>
              <a:t>Dhruv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Tubewell</a:t>
            </a:r>
            <a:r>
              <a:rPr lang="en-US" sz="2000" dirty="0" smtClean="0">
                <a:solidFill>
                  <a:schemeClr val="tx2"/>
                </a:solidFill>
              </a:rPr>
              <a:t> Engineers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Cost: Rs 109.36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Work</a:t>
            </a:r>
            <a:r>
              <a:rPr lang="en-US" sz="2000" dirty="0" smtClean="0">
                <a:solidFill>
                  <a:schemeClr val="tx2"/>
                </a:solidFill>
              </a:rPr>
              <a:t> Done: Rs 101.70 </a:t>
            </a:r>
            <a:r>
              <a:rPr lang="en-US" sz="2000" dirty="0" err="1" smtClean="0">
                <a:solidFill>
                  <a:schemeClr val="tx2"/>
                </a:solidFill>
              </a:rPr>
              <a:t>Lacs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Scope: 4 No </a:t>
            </a:r>
            <a:r>
              <a:rPr lang="en-US" sz="2000" dirty="0" err="1" smtClean="0">
                <a:solidFill>
                  <a:schemeClr val="tx2"/>
                </a:solidFill>
              </a:rPr>
              <a:t>Tubewells</a:t>
            </a:r>
            <a:r>
              <a:rPr lang="en-US" sz="2000" dirty="0" smtClean="0">
                <a:solidFill>
                  <a:schemeClr val="tx2"/>
                </a:solidFill>
              </a:rPr>
              <a:t> along with R/main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All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tubewells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Commissioned and working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Water samples for Heavy Metals must be got checked for water quality assurance 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Orientation of pump chamber  could have been better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Pillars supporting girder should be constructed from ground itself in future.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Instructions given for proper checking of lowering assembly while execution, using S&amp;S Sockets instead of MS sockets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Chlorinators are in working condition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The staff was well apprised about necessary documents while procuring such as certificate from the manufacturer about strength of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Hypochloride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its shelf period  and its purchase bill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 startAt="2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aq\Downloads\IMG-20180817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95400"/>
            <a:ext cx="3105150" cy="421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Zirakpur</a:t>
            </a:r>
            <a:r>
              <a:rPr lang="en-US" dirty="0" smtClean="0"/>
              <a:t> water supply &amp;sewerage WORK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372600" cy="548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</a:t>
            </a:r>
            <a:r>
              <a:rPr lang="en-US" sz="2000" dirty="0" smtClean="0">
                <a:solidFill>
                  <a:schemeClr val="tx2"/>
                </a:solidFill>
              </a:rPr>
              <a:t>of Start: 22.03.2016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completion: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21.09.2016/31.03.2017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Agency:</a:t>
            </a:r>
            <a:r>
              <a:rPr lang="en-US" sz="2000" dirty="0" smtClean="0">
                <a:solidFill>
                  <a:schemeClr val="tx2"/>
                </a:solidFill>
              </a:rPr>
              <a:t> M/s </a:t>
            </a:r>
            <a:r>
              <a:rPr lang="en-US" sz="2000" dirty="0" err="1" smtClean="0">
                <a:solidFill>
                  <a:schemeClr val="tx2"/>
                </a:solidFill>
              </a:rPr>
              <a:t>Oberai</a:t>
            </a:r>
            <a:r>
              <a:rPr lang="en-US" sz="2000" dirty="0" smtClean="0">
                <a:solidFill>
                  <a:schemeClr val="tx2"/>
                </a:solidFill>
              </a:rPr>
              <a:t> Const Co.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Cost: Rs 436.80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Work</a:t>
            </a:r>
            <a:r>
              <a:rPr lang="en-US" sz="2000" dirty="0" smtClean="0">
                <a:solidFill>
                  <a:schemeClr val="tx2"/>
                </a:solidFill>
              </a:rPr>
              <a:t> Done: Rs 267.11 </a:t>
            </a:r>
            <a:r>
              <a:rPr lang="en-US" sz="2000" dirty="0" err="1" smtClean="0">
                <a:solidFill>
                  <a:schemeClr val="tx2"/>
                </a:solidFill>
              </a:rPr>
              <a:t>Lacs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Scope: w/s= </a:t>
            </a:r>
            <a:r>
              <a:rPr lang="en-US" sz="2000" dirty="0" err="1" smtClean="0">
                <a:solidFill>
                  <a:schemeClr val="tx2"/>
                </a:solidFill>
              </a:rPr>
              <a:t>13.70km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dirty="0" smtClean="0">
                <a:solidFill>
                  <a:schemeClr val="tx2"/>
                </a:solidFill>
              </a:rPr>
              <a:t>          Sew= </a:t>
            </a:r>
            <a:r>
              <a:rPr lang="en-US" sz="2000" dirty="0" err="1" smtClean="0">
                <a:solidFill>
                  <a:schemeClr val="tx2"/>
                </a:solidFill>
              </a:rPr>
              <a:t>7.80km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All w/s &amp; sew Commissioned and working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Approx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800m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sew not laid due to NH permission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Restoration of roads needs improvement.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Water supply &amp; Sew connections done are less as compared to scope as per actual habitation.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O&amp;M is with MC hence revenue from new connections, needs to be explored.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 startAt="2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Mandi</a:t>
            </a:r>
            <a:r>
              <a:rPr lang="en-US" dirty="0" smtClean="0"/>
              <a:t> </a:t>
            </a:r>
            <a:r>
              <a:rPr lang="en-US" dirty="0" err="1" smtClean="0"/>
              <a:t>gobindgarh</a:t>
            </a:r>
            <a:r>
              <a:rPr lang="en-US" dirty="0" smtClean="0"/>
              <a:t> </a:t>
            </a:r>
            <a:r>
              <a:rPr lang="en-US" dirty="0" err="1" smtClean="0"/>
              <a:t>25mld</a:t>
            </a:r>
            <a:r>
              <a:rPr lang="en-US" dirty="0" smtClean="0"/>
              <a:t> </a:t>
            </a:r>
            <a:r>
              <a:rPr lang="en-US" dirty="0" err="1" smtClean="0"/>
              <a:t>stp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372600" cy="548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</a:t>
            </a:r>
            <a:r>
              <a:rPr lang="en-US" sz="2000" dirty="0" smtClean="0">
                <a:solidFill>
                  <a:schemeClr val="tx2"/>
                </a:solidFill>
              </a:rPr>
              <a:t>of Start: 22.12.2014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completion: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21.09.2015/30.06.2017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Agency:</a:t>
            </a:r>
            <a:r>
              <a:rPr lang="en-US" sz="2000" dirty="0" smtClean="0">
                <a:solidFill>
                  <a:schemeClr val="tx2"/>
                </a:solidFill>
              </a:rPr>
              <a:t> M/s </a:t>
            </a:r>
            <a:r>
              <a:rPr lang="en-US" sz="2000" dirty="0" err="1" smtClean="0">
                <a:solidFill>
                  <a:schemeClr val="tx2"/>
                </a:solidFill>
              </a:rPr>
              <a:t>Girdhari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Lal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Aggarwal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Cost: Rs 1725.00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Work</a:t>
            </a:r>
            <a:r>
              <a:rPr lang="en-US" sz="2000" dirty="0" smtClean="0">
                <a:solidFill>
                  <a:schemeClr val="tx2"/>
                </a:solidFill>
              </a:rPr>
              <a:t> Done: Rs 1518.00 </a:t>
            </a:r>
            <a:r>
              <a:rPr lang="en-US" sz="2000" dirty="0" err="1" smtClean="0">
                <a:solidFill>
                  <a:schemeClr val="tx2"/>
                </a:solidFill>
              </a:rPr>
              <a:t>Lacs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Scope: 1 no 25MLD STP (SBR) +5 YR O&amp;M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Laboratory is being maintained with proper record.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Laminar flow apparatus is not available for fecal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coliform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testing.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Standard operating procedure of sample testing in laboratory must be prepared and displayed.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Preventive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mtc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schedule  of machinery and equipments must also be prepared and displayed.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Safety kit must be available in chlorination room.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Rain water harvesting system needs improvement for proper functioning.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 startAt="2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compaq\Downloads\IMG-20180818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371600"/>
            <a:ext cx="3352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Mandi</a:t>
            </a:r>
            <a:r>
              <a:rPr lang="en-US" dirty="0" smtClean="0"/>
              <a:t> </a:t>
            </a:r>
            <a:r>
              <a:rPr lang="en-US" dirty="0" err="1" smtClean="0"/>
              <a:t>gobindgarh</a:t>
            </a:r>
            <a:r>
              <a:rPr lang="en-US" dirty="0" smtClean="0"/>
              <a:t> Sewerage, mps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372600" cy="548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</a:t>
            </a:r>
            <a:r>
              <a:rPr lang="en-US" sz="2000" dirty="0" smtClean="0">
                <a:solidFill>
                  <a:schemeClr val="tx2"/>
                </a:solidFill>
              </a:rPr>
              <a:t>of Start: 06.2.2014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completion: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05.02.2015/31.07.2018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Agency:</a:t>
            </a:r>
            <a:r>
              <a:rPr lang="en-US" sz="2000" dirty="0" smtClean="0">
                <a:solidFill>
                  <a:schemeClr val="tx2"/>
                </a:solidFill>
              </a:rPr>
              <a:t> M/s Ashok Kumar </a:t>
            </a:r>
            <a:r>
              <a:rPr lang="en-US" sz="2000" dirty="0" err="1" smtClean="0">
                <a:solidFill>
                  <a:schemeClr val="tx2"/>
                </a:solidFill>
              </a:rPr>
              <a:t>Narang</a:t>
            </a:r>
            <a:r>
              <a:rPr lang="en-US" sz="2000" dirty="0" smtClean="0">
                <a:solidFill>
                  <a:schemeClr val="tx2"/>
                </a:solidFill>
              </a:rPr>
              <a:t> cont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Cost: Rs </a:t>
            </a:r>
            <a:r>
              <a:rPr lang="en-US" sz="2000" dirty="0" smtClean="0">
                <a:solidFill>
                  <a:schemeClr val="tx2"/>
                </a:solidFill>
              </a:rPr>
              <a:t>790.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Work</a:t>
            </a:r>
            <a:r>
              <a:rPr lang="en-US" sz="2000" dirty="0" smtClean="0">
                <a:solidFill>
                  <a:schemeClr val="tx2"/>
                </a:solidFill>
              </a:rPr>
              <a:t> Done: Rs 775.00 </a:t>
            </a:r>
            <a:r>
              <a:rPr lang="en-US" sz="2000" dirty="0" err="1" smtClean="0">
                <a:solidFill>
                  <a:schemeClr val="tx2"/>
                </a:solidFill>
              </a:rPr>
              <a:t>Lacs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Scope: Sewer =</a:t>
            </a:r>
            <a:r>
              <a:rPr lang="en-US" sz="2000" dirty="0" err="1" smtClean="0">
                <a:solidFill>
                  <a:schemeClr val="tx2"/>
                </a:solidFill>
              </a:rPr>
              <a:t>3.64km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   R/main=</a:t>
            </a:r>
            <a:r>
              <a:rPr lang="en-US" sz="2000" dirty="0" err="1" smtClean="0">
                <a:solidFill>
                  <a:schemeClr val="tx2"/>
                </a:solidFill>
              </a:rPr>
              <a:t>5.70km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MPS = 1 No.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Old MPS also working along with new MPS. Design could have been rechecked, if double pumping can be avoided.?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Final bill yet to be cleared.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Reply to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Wapcos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observations is still pending with division.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Preventive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mtc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schedule  of machinery must also be prepared and displayed for efficient functioning 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 startAt="2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Chamkaur</a:t>
            </a:r>
            <a:r>
              <a:rPr lang="en-US" dirty="0" smtClean="0"/>
              <a:t> sahib w/s &amp; sew work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372600" cy="5486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</a:t>
            </a:r>
            <a:r>
              <a:rPr lang="en-US" sz="2000" dirty="0" smtClean="0">
                <a:solidFill>
                  <a:schemeClr val="tx2"/>
                </a:solidFill>
              </a:rPr>
              <a:t>of Start: 06.11.2015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completion: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05.08.2016/31.01.2018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Agency:</a:t>
            </a:r>
            <a:r>
              <a:rPr lang="en-US" sz="2000" dirty="0" smtClean="0">
                <a:solidFill>
                  <a:schemeClr val="tx2"/>
                </a:solidFill>
              </a:rPr>
              <a:t> M/s Jai </a:t>
            </a:r>
            <a:r>
              <a:rPr lang="en-US" sz="2000" dirty="0" err="1" smtClean="0">
                <a:solidFill>
                  <a:schemeClr val="tx2"/>
                </a:solidFill>
              </a:rPr>
              <a:t>Maa</a:t>
            </a:r>
            <a:r>
              <a:rPr lang="en-US" sz="2000" dirty="0" smtClean="0">
                <a:solidFill>
                  <a:schemeClr val="tx2"/>
                </a:solidFill>
              </a:rPr>
              <a:t> Engineers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Cost: Rs </a:t>
            </a:r>
            <a:r>
              <a:rPr lang="en-US" sz="2000" dirty="0" smtClean="0">
                <a:solidFill>
                  <a:schemeClr val="tx2"/>
                </a:solidFill>
              </a:rPr>
              <a:t>211.81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Work</a:t>
            </a:r>
            <a:r>
              <a:rPr lang="en-US" sz="2000" dirty="0" smtClean="0">
                <a:solidFill>
                  <a:schemeClr val="tx2"/>
                </a:solidFill>
              </a:rPr>
              <a:t> Done: Rs </a:t>
            </a:r>
            <a:r>
              <a:rPr lang="en-US" sz="2000" dirty="0" err="1" smtClean="0">
                <a:solidFill>
                  <a:schemeClr val="tx2"/>
                </a:solidFill>
              </a:rPr>
              <a:t>205.48Lacs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Scope: Sewer =</a:t>
            </a:r>
            <a:r>
              <a:rPr lang="en-US" sz="2000" dirty="0" err="1" smtClean="0">
                <a:solidFill>
                  <a:schemeClr val="tx2"/>
                </a:solidFill>
              </a:rPr>
              <a:t>3.23m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   w/s =</a:t>
            </a:r>
            <a:r>
              <a:rPr lang="en-US" sz="2000" dirty="0" err="1" smtClean="0">
                <a:solidFill>
                  <a:schemeClr val="tx2"/>
                </a:solidFill>
              </a:rPr>
              <a:t>3.65km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Final bill yet to be prepared.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2.Wapcos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observations reply yet to be submitted.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All w/s &amp; sew Commissioned and working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Restoration of roads is OK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Water supply &amp; Sew connections done are less as compared to scope as per actual habitation.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Public awareness program must be conducted to  sensitize public not to use sewerage for disposal of cow dung, plastic carry bags, bottles and dry animal fodder.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More efforts in conjunction with MC authorities are required for achieving  w/s &amp; sew connections as well.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 Approval of const of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IPS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out of scope needs to be obtained.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 startAt="2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compaq\Downloads\IMG-20180818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371600"/>
            <a:ext cx="36576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ROPAR WATER SUPPLY &amp; SEWERAGE WORK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372600" cy="5486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</a:t>
            </a:r>
            <a:r>
              <a:rPr lang="en-US" sz="2000" dirty="0" smtClean="0">
                <a:solidFill>
                  <a:schemeClr val="tx2"/>
                </a:solidFill>
              </a:rPr>
              <a:t>of Start: 04.01.2016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completion: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03.01.2017/15.05.2017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Agency: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Sh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Parveet</a:t>
            </a:r>
            <a:r>
              <a:rPr lang="en-US" sz="2000" dirty="0" smtClean="0">
                <a:solidFill>
                  <a:schemeClr val="tx2"/>
                </a:solidFill>
              </a:rPr>
              <a:t> Singh Cont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Cost: Rs </a:t>
            </a:r>
            <a:r>
              <a:rPr lang="en-US" sz="2000" dirty="0" smtClean="0">
                <a:solidFill>
                  <a:schemeClr val="tx2"/>
                </a:solidFill>
              </a:rPr>
              <a:t>787.88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</a:rPr>
              <a:t>Work</a:t>
            </a:r>
            <a:r>
              <a:rPr lang="en-US" sz="2000" dirty="0" smtClean="0">
                <a:solidFill>
                  <a:schemeClr val="tx2"/>
                </a:solidFill>
              </a:rPr>
              <a:t> Done: Rs 775.02 </a:t>
            </a:r>
            <a:r>
              <a:rPr lang="en-US" sz="2000" dirty="0" err="1" smtClean="0">
                <a:solidFill>
                  <a:schemeClr val="tx2"/>
                </a:solidFill>
              </a:rPr>
              <a:t>Lacs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Scope: Sewer =</a:t>
            </a:r>
            <a:r>
              <a:rPr lang="en-US" sz="2000" dirty="0" err="1" smtClean="0">
                <a:solidFill>
                  <a:schemeClr val="tx2"/>
                </a:solidFill>
              </a:rPr>
              <a:t>9.28km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w/s line=</a:t>
            </a:r>
            <a:r>
              <a:rPr lang="en-US" sz="2000" dirty="0" err="1" smtClean="0">
                <a:solidFill>
                  <a:schemeClr val="tx2"/>
                </a:solidFill>
              </a:rPr>
              <a:t>12.26km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1.w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/s &amp; sew lines laid more than scope.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2.All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w/s &amp; sew Commissioned and working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Restoration of roads is OK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Water supply &amp; Sew connections done are less as compared to scope as per actual habitation and needs more efforts in conjunction with MC authorities in achieving water supply &amp; sew connections as well.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5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5.Wapcos</a:t>
            </a:r>
            <a:r>
              <a:rPr lang="en-U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observations reply  yet to be submitted.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 startAt="2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219200"/>
            <a:ext cx="289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734</TotalTime>
  <Words>3591</Words>
  <Application>Microsoft Office PowerPoint</Application>
  <PresentationFormat>On-screen Show (4:3)</PresentationFormat>
  <Paragraphs>716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Trek</vt:lpstr>
      <vt:lpstr>Slide 1</vt:lpstr>
      <vt:lpstr>Agenda of presentation </vt:lpstr>
      <vt:lpstr>Cross Checking of completed Urban Mission works under Patiala circle </vt:lpstr>
      <vt:lpstr>BANUR Tubewell WORK</vt:lpstr>
      <vt:lpstr>Zirakpur water supply &amp;sewerage WORK</vt:lpstr>
      <vt:lpstr>Mandi gobindgarh 25mld stp</vt:lpstr>
      <vt:lpstr>Mandi gobindgarh Sewerage, mps</vt:lpstr>
      <vt:lpstr>Chamkaur sahib w/s &amp; sew work</vt:lpstr>
      <vt:lpstr>ROPAR WATER SUPPLY &amp; SEWERAGE WORK</vt:lpstr>
      <vt:lpstr>Kharar tubewell WORK</vt:lpstr>
      <vt:lpstr>NABHA sewerage WORK</vt:lpstr>
      <vt:lpstr>Ghanaur sewerage WORK</vt:lpstr>
      <vt:lpstr>Samana w/s &amp; sewerage WORK</vt:lpstr>
      <vt:lpstr>Ghagga water supply WORK</vt:lpstr>
      <vt:lpstr>Patran water supply, ohsr  &amp; sew WORK</vt:lpstr>
      <vt:lpstr>CHECKING OF BATHINDA CIRCLE WORKS</vt:lpstr>
      <vt:lpstr>CHECKING OF BATHINDA CIRCLE WORKS</vt:lpstr>
      <vt:lpstr>CHECKING OF BATHINDA CIRCLE WORKS</vt:lpstr>
      <vt:lpstr>Steps has been taken to improve Quality Insurance </vt:lpstr>
      <vt:lpstr>Steps Taken to Improve in O&amp;M delivery Services</vt:lpstr>
      <vt:lpstr>Steps Taken to Improve in O&amp;M delivery Services</vt:lpstr>
      <vt:lpstr>Steps Taken to Improve in O&amp;M delivery Services</vt:lpstr>
      <vt:lpstr>Steps Taken to Improve in O&amp;M delivery Services</vt:lpstr>
      <vt:lpstr>Review of Cluster works microplanning</vt:lpstr>
      <vt:lpstr>Bathinda Cluster by M/s Triveni</vt:lpstr>
      <vt:lpstr>MANSA Cluster by M/s GDCL MANSA TOWN</vt:lpstr>
      <vt:lpstr>MANSA Cluster by M/s GDCL BARETA TOWN</vt:lpstr>
      <vt:lpstr>MANSA Cluster by M/s GDCL sardulgarh TOWN</vt:lpstr>
      <vt:lpstr>Kotkapura Cluster by M/s spcpl faridkot TOWN</vt:lpstr>
      <vt:lpstr>Kotkapura Cluster by M/s spcpL JAITU TOWN</vt:lpstr>
      <vt:lpstr>Abohar Cluster by M/s spcpl abohar TOWN</vt:lpstr>
      <vt:lpstr>Abohar Cluster by M/s spcpl guruharsahai town TOWN</vt:lpstr>
      <vt:lpstr>Challenges realates to o&amp;m</vt:lpstr>
      <vt:lpstr>Challenges realates to o&amp;m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118</cp:revision>
  <dcterms:created xsi:type="dcterms:W3CDTF">2006-08-16T00:00:00Z</dcterms:created>
  <dcterms:modified xsi:type="dcterms:W3CDTF">2018-08-28T14:09:31Z</dcterms:modified>
</cp:coreProperties>
</file>